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7" r:id="rId2"/>
    <p:sldId id="921" r:id="rId3"/>
    <p:sldId id="922" r:id="rId4"/>
    <p:sldId id="925" r:id="rId5"/>
    <p:sldId id="923" r:id="rId6"/>
    <p:sldId id="924" r:id="rId7"/>
    <p:sldId id="926" r:id="rId8"/>
    <p:sldId id="937" r:id="rId9"/>
    <p:sldId id="360" r:id="rId10"/>
    <p:sldId id="357" r:id="rId11"/>
    <p:sldId id="407" r:id="rId12"/>
    <p:sldId id="365" r:id="rId13"/>
    <p:sldId id="960" r:id="rId14"/>
    <p:sldId id="906" r:id="rId15"/>
    <p:sldId id="902" r:id="rId16"/>
    <p:sldId id="903" r:id="rId17"/>
    <p:sldId id="933" r:id="rId18"/>
    <p:sldId id="260" r:id="rId19"/>
    <p:sldId id="263" r:id="rId20"/>
    <p:sldId id="405" r:id="rId21"/>
    <p:sldId id="901" r:id="rId22"/>
    <p:sldId id="361" r:id="rId23"/>
    <p:sldId id="893" r:id="rId24"/>
    <p:sldId id="972" r:id="rId25"/>
    <p:sldId id="880" r:id="rId26"/>
    <p:sldId id="881" r:id="rId27"/>
    <p:sldId id="359" r:id="rId28"/>
    <p:sldId id="355" r:id="rId29"/>
    <p:sldId id="938" r:id="rId30"/>
    <p:sldId id="965" r:id="rId31"/>
    <p:sldId id="958" r:id="rId32"/>
    <p:sldId id="907" r:id="rId33"/>
    <p:sldId id="966" r:id="rId34"/>
    <p:sldId id="963" r:id="rId35"/>
    <p:sldId id="363" r:id="rId36"/>
    <p:sldId id="362" r:id="rId37"/>
    <p:sldId id="992" r:id="rId38"/>
    <p:sldId id="364" r:id="rId39"/>
    <p:sldId id="961" r:id="rId40"/>
    <p:sldId id="615" r:id="rId41"/>
    <p:sldId id="971" r:id="rId4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Lst>
        </p14:section>
        <p14:section name="タイトルなしのセクション" id="{2222DC94-E039-4F92-8293-E592BEC64C49}">
          <p14:sldIdLst>
            <p14:sldId id="921"/>
            <p14:sldId id="922"/>
            <p14:sldId id="925"/>
            <p14:sldId id="923"/>
            <p14:sldId id="924"/>
            <p14:sldId id="926"/>
            <p14:sldId id="937"/>
            <p14:sldId id="360"/>
            <p14:sldId id="357"/>
            <p14:sldId id="407"/>
            <p14:sldId id="365"/>
            <p14:sldId id="960"/>
            <p14:sldId id="906"/>
            <p14:sldId id="902"/>
            <p14:sldId id="903"/>
            <p14:sldId id="933"/>
            <p14:sldId id="260"/>
            <p14:sldId id="263"/>
            <p14:sldId id="405"/>
            <p14:sldId id="901"/>
            <p14:sldId id="361"/>
            <p14:sldId id="893"/>
            <p14:sldId id="972"/>
            <p14:sldId id="880"/>
            <p14:sldId id="881"/>
            <p14:sldId id="359"/>
            <p14:sldId id="355"/>
            <p14:sldId id="938"/>
            <p14:sldId id="965"/>
            <p14:sldId id="958"/>
            <p14:sldId id="907"/>
            <p14:sldId id="966"/>
            <p14:sldId id="963"/>
            <p14:sldId id="363"/>
            <p14:sldId id="362"/>
            <p14:sldId id="992"/>
            <p14:sldId id="364"/>
            <p14:sldId id="961"/>
            <p14:sldId id="615"/>
            <p14:sldId id="971"/>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94660"/>
  </p:normalViewPr>
  <p:slideViewPr>
    <p:cSldViewPr snapToGrid="0" showGuides="1">
      <p:cViewPr varScale="1">
        <p:scale>
          <a:sx n="103" d="100"/>
          <a:sy n="103" d="100"/>
        </p:scale>
        <p:origin x="138" y="720"/>
      </p:cViewPr>
      <p:guideLst>
        <p:guide orient="horz" pos="2137"/>
        <p:guide pos="3840"/>
      </p:guideLst>
    </p:cSldViewPr>
  </p:slideViewPr>
  <p:notesTextViewPr>
    <p:cViewPr>
      <p:scale>
        <a:sx n="1" d="1"/>
        <a:sy n="1" d="1"/>
      </p:scale>
      <p:origin x="0" y="0"/>
    </p:cViewPr>
  </p:notesTextViewPr>
  <p:sorterViewPr>
    <p:cViewPr varScale="1">
      <p:scale>
        <a:sx n="100" d="100"/>
        <a:sy n="100" d="100"/>
      </p:scale>
      <p:origin x="0" y="-71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2024/4/21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11</a:t>
            </a:fld>
            <a:endParaRPr kumimoji="1" lang="ja-JP" altLang="en-US"/>
          </a:p>
        </p:txBody>
      </p:sp>
    </p:spTree>
    <p:extLst>
      <p:ext uri="{BB962C8B-B14F-4D97-AF65-F5344CB8AC3E}">
        <p14:creationId xmlns:p14="http://schemas.microsoft.com/office/powerpoint/2010/main" val="197894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18</a:t>
            </a:fld>
            <a:endParaRPr kumimoji="1" lang="ja-JP" altLang="en-US"/>
          </a:p>
        </p:txBody>
      </p:sp>
    </p:spTree>
    <p:extLst>
      <p:ext uri="{BB962C8B-B14F-4D97-AF65-F5344CB8AC3E}">
        <p14:creationId xmlns:p14="http://schemas.microsoft.com/office/powerpoint/2010/main" val="920825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19</a:t>
            </a:fld>
            <a:endParaRPr kumimoji="1" lang="ja-JP" altLang="en-US"/>
          </a:p>
        </p:txBody>
      </p:sp>
    </p:spTree>
    <p:extLst>
      <p:ext uri="{BB962C8B-B14F-4D97-AF65-F5344CB8AC3E}">
        <p14:creationId xmlns:p14="http://schemas.microsoft.com/office/powerpoint/2010/main" val="3151463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F0E7F-8D43-4817-9093-A82310999E9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EC54D3-BE9A-4804-8C32-A5A5F671FE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FBA00EF-C9D1-481A-A22D-6DE061483C49}"/>
              </a:ext>
            </a:extLst>
          </p:cNvPr>
          <p:cNvSpPr>
            <a:spLocks noGrp="1"/>
          </p:cNvSpPr>
          <p:nvPr>
            <p:ph type="dt" sz="half" idx="10"/>
          </p:nvPr>
        </p:nvSpPr>
        <p:spPr/>
        <p:txBody>
          <a:bodyPr/>
          <a:lstStyle/>
          <a:p>
            <a:fld id="{94185076-E719-43E1-9738-9FE3B35AFF98}" type="datetimeFigureOut">
              <a:rPr kumimoji="1" lang="ja-JP" altLang="en-US" smtClean="0"/>
              <a:t>2024/4/21</a:t>
            </a:fld>
            <a:endParaRPr kumimoji="1" lang="ja-JP" altLang="en-US"/>
          </a:p>
        </p:txBody>
      </p:sp>
      <p:sp>
        <p:nvSpPr>
          <p:cNvPr id="5" name="フッター プレースホルダー 4">
            <a:extLst>
              <a:ext uri="{FF2B5EF4-FFF2-40B4-BE49-F238E27FC236}">
                <a16:creationId xmlns:a16="http://schemas.microsoft.com/office/drawing/2014/main" id="{0883B2F4-C61D-41A9-96D6-3B9FE0F781C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FDCD0C-AF9F-4B54-91C8-A5BAEF30E210}"/>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2962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CBF3FB-4E56-4E49-B8F7-60E97EB1F3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050F22-F233-4553-AC25-F64DF56FA26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813877-3425-4C4D-B9CD-8EBFEBCE2E66}"/>
              </a:ext>
            </a:extLst>
          </p:cNvPr>
          <p:cNvSpPr>
            <a:spLocks noGrp="1"/>
          </p:cNvSpPr>
          <p:nvPr>
            <p:ph type="dt" sz="half" idx="10"/>
          </p:nvPr>
        </p:nvSpPr>
        <p:spPr/>
        <p:txBody>
          <a:bodyPr/>
          <a:lstStyle/>
          <a:p>
            <a:fld id="{94185076-E719-43E1-9738-9FE3B35AFF98}" type="datetimeFigureOut">
              <a:rPr kumimoji="1" lang="ja-JP" altLang="en-US" smtClean="0"/>
              <a:t>2024/4/21</a:t>
            </a:fld>
            <a:endParaRPr kumimoji="1" lang="ja-JP" altLang="en-US"/>
          </a:p>
        </p:txBody>
      </p:sp>
      <p:sp>
        <p:nvSpPr>
          <p:cNvPr id="5" name="フッター プレースホルダー 4">
            <a:extLst>
              <a:ext uri="{FF2B5EF4-FFF2-40B4-BE49-F238E27FC236}">
                <a16:creationId xmlns:a16="http://schemas.microsoft.com/office/drawing/2014/main" id="{158B4692-9610-4E78-AFA8-5620D02BE1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3DF0E5-6EB4-419D-939A-7AB4022B12D9}"/>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41060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2BB735-AC83-4402-8AE4-2FB1F977434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784301D-28D6-4C53-8606-A51486532BD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B2B653-90A6-4936-B16D-0B620DFFEFB6}"/>
              </a:ext>
            </a:extLst>
          </p:cNvPr>
          <p:cNvSpPr>
            <a:spLocks noGrp="1"/>
          </p:cNvSpPr>
          <p:nvPr>
            <p:ph type="dt" sz="half" idx="10"/>
          </p:nvPr>
        </p:nvSpPr>
        <p:spPr/>
        <p:txBody>
          <a:bodyPr/>
          <a:lstStyle/>
          <a:p>
            <a:fld id="{94185076-E719-43E1-9738-9FE3B35AFF98}" type="datetimeFigureOut">
              <a:rPr kumimoji="1" lang="ja-JP" altLang="en-US" smtClean="0"/>
              <a:t>2024/4/21</a:t>
            </a:fld>
            <a:endParaRPr kumimoji="1" lang="ja-JP" altLang="en-US"/>
          </a:p>
        </p:txBody>
      </p:sp>
      <p:sp>
        <p:nvSpPr>
          <p:cNvPr id="5" name="フッター プレースホルダー 4">
            <a:extLst>
              <a:ext uri="{FF2B5EF4-FFF2-40B4-BE49-F238E27FC236}">
                <a16:creationId xmlns:a16="http://schemas.microsoft.com/office/drawing/2014/main" id="{B5510905-D4B7-40E0-AC12-DAC364D27A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99EB91-92D7-4833-ADCB-C2817E8777C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891539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A6912-CB9B-44AA-8D97-5BE91DB96C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C8D9DA-F46E-4767-BDD9-03C4877910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6BB271-AF40-4E46-B37E-D4C19964F8B1}"/>
              </a:ext>
            </a:extLst>
          </p:cNvPr>
          <p:cNvSpPr>
            <a:spLocks noGrp="1"/>
          </p:cNvSpPr>
          <p:nvPr>
            <p:ph type="dt" sz="half" idx="10"/>
          </p:nvPr>
        </p:nvSpPr>
        <p:spPr/>
        <p:txBody>
          <a:bodyPr/>
          <a:lstStyle/>
          <a:p>
            <a:fld id="{94185076-E719-43E1-9738-9FE3B35AFF98}" type="datetimeFigureOut">
              <a:rPr kumimoji="1" lang="ja-JP" altLang="en-US" smtClean="0"/>
              <a:t>2024/4/21</a:t>
            </a:fld>
            <a:endParaRPr kumimoji="1" lang="ja-JP" altLang="en-US"/>
          </a:p>
        </p:txBody>
      </p:sp>
      <p:sp>
        <p:nvSpPr>
          <p:cNvPr id="5" name="フッター プレースホルダー 4">
            <a:extLst>
              <a:ext uri="{FF2B5EF4-FFF2-40B4-BE49-F238E27FC236}">
                <a16:creationId xmlns:a16="http://schemas.microsoft.com/office/drawing/2014/main" id="{67A74399-D3BA-4A71-BA5A-516C824C7D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C44BB9-453E-4215-A1B9-03A0BE494D26}"/>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15948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90A41-A56D-4C5B-9CC8-C2C7DF95E1B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FF406EC-1909-4FFE-832B-7CB1D8F81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BD969B8-F509-41C3-975A-5963375ED499}"/>
              </a:ext>
            </a:extLst>
          </p:cNvPr>
          <p:cNvSpPr>
            <a:spLocks noGrp="1"/>
          </p:cNvSpPr>
          <p:nvPr>
            <p:ph type="dt" sz="half" idx="10"/>
          </p:nvPr>
        </p:nvSpPr>
        <p:spPr/>
        <p:txBody>
          <a:bodyPr/>
          <a:lstStyle/>
          <a:p>
            <a:fld id="{94185076-E719-43E1-9738-9FE3B35AFF98}" type="datetimeFigureOut">
              <a:rPr kumimoji="1" lang="ja-JP" altLang="en-US" smtClean="0"/>
              <a:t>2024/4/21</a:t>
            </a:fld>
            <a:endParaRPr kumimoji="1" lang="ja-JP" altLang="en-US"/>
          </a:p>
        </p:txBody>
      </p:sp>
      <p:sp>
        <p:nvSpPr>
          <p:cNvPr id="5" name="フッター プレースホルダー 4">
            <a:extLst>
              <a:ext uri="{FF2B5EF4-FFF2-40B4-BE49-F238E27FC236}">
                <a16:creationId xmlns:a16="http://schemas.microsoft.com/office/drawing/2014/main" id="{597D9019-673D-4424-86AF-DD84588BF7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ECEA439-C59C-49B0-9245-4F22CF66B78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317438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F70DC-07D3-460C-91C8-C7F486DA682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D7A5740-22FF-4E39-991A-5F676AE6B8C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9D2717A-C24E-44E5-A8C9-4018E9E1015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74C3252-537B-4C96-995F-78BED38460D9}"/>
              </a:ext>
            </a:extLst>
          </p:cNvPr>
          <p:cNvSpPr>
            <a:spLocks noGrp="1"/>
          </p:cNvSpPr>
          <p:nvPr>
            <p:ph type="dt" sz="half" idx="10"/>
          </p:nvPr>
        </p:nvSpPr>
        <p:spPr/>
        <p:txBody>
          <a:bodyPr/>
          <a:lstStyle/>
          <a:p>
            <a:fld id="{94185076-E719-43E1-9738-9FE3B35AFF98}" type="datetimeFigureOut">
              <a:rPr kumimoji="1" lang="ja-JP" altLang="en-US" smtClean="0"/>
              <a:t>2024/4/21</a:t>
            </a:fld>
            <a:endParaRPr kumimoji="1" lang="ja-JP" altLang="en-US"/>
          </a:p>
        </p:txBody>
      </p:sp>
      <p:sp>
        <p:nvSpPr>
          <p:cNvPr id="6" name="フッター プレースホルダー 5">
            <a:extLst>
              <a:ext uri="{FF2B5EF4-FFF2-40B4-BE49-F238E27FC236}">
                <a16:creationId xmlns:a16="http://schemas.microsoft.com/office/drawing/2014/main" id="{2B00D560-ECF4-4B60-BA73-D9FAEBA6E9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E6BF44E-6C8E-450C-9B6A-B3369986320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90538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0E1279-EE3D-40B5-8BBF-2256E19848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B130EC5-6F55-43E3-A737-35D3A7A1A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B8CC506-54B1-472A-8EC1-C29BB7DC8F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6753F80-F388-4BCA-88DB-72D4CE1A2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266B8F6-95BC-4813-B4BC-F6427B0CA3A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C38C904-251A-442A-ABAD-FF728938AD82}"/>
              </a:ext>
            </a:extLst>
          </p:cNvPr>
          <p:cNvSpPr>
            <a:spLocks noGrp="1"/>
          </p:cNvSpPr>
          <p:nvPr>
            <p:ph type="dt" sz="half" idx="10"/>
          </p:nvPr>
        </p:nvSpPr>
        <p:spPr/>
        <p:txBody>
          <a:bodyPr/>
          <a:lstStyle/>
          <a:p>
            <a:fld id="{94185076-E719-43E1-9738-9FE3B35AFF98}" type="datetimeFigureOut">
              <a:rPr kumimoji="1" lang="ja-JP" altLang="en-US" smtClean="0"/>
              <a:t>2024/4/21</a:t>
            </a:fld>
            <a:endParaRPr kumimoji="1" lang="ja-JP" altLang="en-US"/>
          </a:p>
        </p:txBody>
      </p:sp>
      <p:sp>
        <p:nvSpPr>
          <p:cNvPr id="8" name="フッター プレースホルダー 7">
            <a:extLst>
              <a:ext uri="{FF2B5EF4-FFF2-40B4-BE49-F238E27FC236}">
                <a16:creationId xmlns:a16="http://schemas.microsoft.com/office/drawing/2014/main" id="{A2B17E8E-1D7A-465D-AE1B-0ECC502ED77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11F551F-97A2-4E4A-A366-2B54DB3F8553}"/>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58826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0B3FD6-5920-4C0E-BABA-19E865ED27D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AA21A4-8D30-4A04-AE8F-89A233FB9ECB}"/>
              </a:ext>
            </a:extLst>
          </p:cNvPr>
          <p:cNvSpPr>
            <a:spLocks noGrp="1"/>
          </p:cNvSpPr>
          <p:nvPr>
            <p:ph type="dt" sz="half" idx="10"/>
          </p:nvPr>
        </p:nvSpPr>
        <p:spPr/>
        <p:txBody>
          <a:bodyPr/>
          <a:lstStyle/>
          <a:p>
            <a:fld id="{94185076-E719-43E1-9738-9FE3B35AFF98}" type="datetimeFigureOut">
              <a:rPr kumimoji="1" lang="ja-JP" altLang="en-US" smtClean="0"/>
              <a:t>2024/4/21</a:t>
            </a:fld>
            <a:endParaRPr kumimoji="1" lang="ja-JP" altLang="en-US"/>
          </a:p>
        </p:txBody>
      </p:sp>
      <p:sp>
        <p:nvSpPr>
          <p:cNvPr id="4" name="フッター プレースホルダー 3">
            <a:extLst>
              <a:ext uri="{FF2B5EF4-FFF2-40B4-BE49-F238E27FC236}">
                <a16:creationId xmlns:a16="http://schemas.microsoft.com/office/drawing/2014/main" id="{FD8DC60E-8B34-4678-B9D7-C86B7289066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84947FC-2A88-4585-B978-A6741B1BD0B2}"/>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22235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5CA17E0-A4B6-4E68-A933-4EC7F2E8AC27}"/>
              </a:ext>
            </a:extLst>
          </p:cNvPr>
          <p:cNvSpPr>
            <a:spLocks noGrp="1"/>
          </p:cNvSpPr>
          <p:nvPr>
            <p:ph type="dt" sz="half" idx="10"/>
          </p:nvPr>
        </p:nvSpPr>
        <p:spPr/>
        <p:txBody>
          <a:bodyPr/>
          <a:lstStyle/>
          <a:p>
            <a:fld id="{94185076-E719-43E1-9738-9FE3B35AFF98}" type="datetimeFigureOut">
              <a:rPr kumimoji="1" lang="ja-JP" altLang="en-US" smtClean="0"/>
              <a:t>2024/4/21</a:t>
            </a:fld>
            <a:endParaRPr kumimoji="1" lang="ja-JP" altLang="en-US"/>
          </a:p>
        </p:txBody>
      </p:sp>
      <p:sp>
        <p:nvSpPr>
          <p:cNvPr id="3" name="フッター プレースホルダー 2">
            <a:extLst>
              <a:ext uri="{FF2B5EF4-FFF2-40B4-BE49-F238E27FC236}">
                <a16:creationId xmlns:a16="http://schemas.microsoft.com/office/drawing/2014/main" id="{12647100-9721-48A5-8FCC-41D30D508BC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2FC5A0-6BA4-4D0D-9416-912CF9B438B4}"/>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79260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EAFFBE-274F-4AE2-A764-C27F0EFAB3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5F782C-7A5A-4846-9A9E-CB6E5A629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95B7BCB-B572-453F-B1DD-241CB2737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2EB0F9A-CFDD-46ED-9DC2-6348C2B4662D}"/>
              </a:ext>
            </a:extLst>
          </p:cNvPr>
          <p:cNvSpPr>
            <a:spLocks noGrp="1"/>
          </p:cNvSpPr>
          <p:nvPr>
            <p:ph type="dt" sz="half" idx="10"/>
          </p:nvPr>
        </p:nvSpPr>
        <p:spPr/>
        <p:txBody>
          <a:bodyPr/>
          <a:lstStyle/>
          <a:p>
            <a:fld id="{94185076-E719-43E1-9738-9FE3B35AFF98}" type="datetimeFigureOut">
              <a:rPr kumimoji="1" lang="ja-JP" altLang="en-US" smtClean="0"/>
              <a:t>2024/4/21</a:t>
            </a:fld>
            <a:endParaRPr kumimoji="1" lang="ja-JP" altLang="en-US"/>
          </a:p>
        </p:txBody>
      </p:sp>
      <p:sp>
        <p:nvSpPr>
          <p:cNvPr id="6" name="フッター プレースホルダー 5">
            <a:extLst>
              <a:ext uri="{FF2B5EF4-FFF2-40B4-BE49-F238E27FC236}">
                <a16:creationId xmlns:a16="http://schemas.microsoft.com/office/drawing/2014/main" id="{61715CAF-54DE-49B4-A1A6-2EFC156123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6F8498-0D23-47A5-A61F-789083BD252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109275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B2A90-3605-43A3-8491-992FE567B6E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7A712D1-85AC-4414-AC44-981E28D99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234A565-638A-4EB0-81C3-B00391B13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C50391F-79B3-477B-AFD4-DF8E9702707C}"/>
              </a:ext>
            </a:extLst>
          </p:cNvPr>
          <p:cNvSpPr>
            <a:spLocks noGrp="1"/>
          </p:cNvSpPr>
          <p:nvPr>
            <p:ph type="dt" sz="half" idx="10"/>
          </p:nvPr>
        </p:nvSpPr>
        <p:spPr/>
        <p:txBody>
          <a:bodyPr/>
          <a:lstStyle/>
          <a:p>
            <a:fld id="{94185076-E719-43E1-9738-9FE3B35AFF98}" type="datetimeFigureOut">
              <a:rPr kumimoji="1" lang="ja-JP" altLang="en-US" smtClean="0"/>
              <a:t>2024/4/21</a:t>
            </a:fld>
            <a:endParaRPr kumimoji="1" lang="ja-JP" altLang="en-US"/>
          </a:p>
        </p:txBody>
      </p:sp>
      <p:sp>
        <p:nvSpPr>
          <p:cNvPr id="6" name="フッター プレースホルダー 5">
            <a:extLst>
              <a:ext uri="{FF2B5EF4-FFF2-40B4-BE49-F238E27FC236}">
                <a16:creationId xmlns:a16="http://schemas.microsoft.com/office/drawing/2014/main" id="{6ADA141A-52E0-4DBD-A55A-15D6F58A54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ADB1337-5F86-4D75-9ACE-7310F426F65B}"/>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195338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ADA7CF-5B86-480A-9B14-A75DF9B689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89773C-106A-43F1-B2AB-200D3AF640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04BE45-0127-4B29-857D-06F45099A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5076-E719-43E1-9738-9FE3B35AFF98}" type="datetimeFigureOut">
              <a:rPr kumimoji="1" lang="ja-JP" altLang="en-US" smtClean="0"/>
              <a:t>2024/4/21</a:t>
            </a:fld>
            <a:endParaRPr kumimoji="1" lang="ja-JP" altLang="en-US"/>
          </a:p>
        </p:txBody>
      </p:sp>
      <p:sp>
        <p:nvSpPr>
          <p:cNvPr id="5" name="フッター プレースホルダー 4">
            <a:extLst>
              <a:ext uri="{FF2B5EF4-FFF2-40B4-BE49-F238E27FC236}">
                <a16:creationId xmlns:a16="http://schemas.microsoft.com/office/drawing/2014/main" id="{2AE990D1-2281-48A5-A095-83076A9352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EE2B87-D4EB-4B62-B399-C0A3BE8E3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hyperlink" Target="https://brownstone.org/articles/vax-gene-files-accidental-discovery/" TargetMode="External"/><Relationship Id="rId4" Type="http://schemas.openxmlformats.org/officeDocument/2006/relationships/hyperlink" Target="https://anandamide.substack.com/p/pfizer-and-moderna-bivalent-vaccine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https://t.co/44vDM1Zoa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hyperlink" Target="https://doi.org/10.1371/journal.pone.0108926" TargetMode="External"/><Relationship Id="rId3" Type="http://schemas.openxmlformats.org/officeDocument/2006/relationships/hyperlink" Target="https://doi.org/10.1006/biol.1995.0037" TargetMode="External"/><Relationship Id="rId7" Type="http://schemas.openxmlformats.org/officeDocument/2006/relationships/hyperlink" Target="https://doi.org/10.7150/ijbs.6.151" TargetMode="External"/><Relationship Id="rId2" Type="http://schemas.openxmlformats.org/officeDocument/2006/relationships/hyperlink" Target="https://doi.org/10.1016/j.biologicals.2009.02.015" TargetMode="External"/><Relationship Id="rId1" Type="http://schemas.openxmlformats.org/officeDocument/2006/relationships/slideLayout" Target="../slideLayouts/slideLayout1.xml"/><Relationship Id="rId6" Type="http://schemas.openxmlformats.org/officeDocument/2006/relationships/hyperlink" Target="https://doi.org/10.1016/j.omtm.2019.05.005" TargetMode="External"/><Relationship Id="rId5" Type="http://schemas.openxmlformats.org/officeDocument/2006/relationships/hyperlink" Target="https://doi.org/10.1186/s12575-019-0105-1" TargetMode="External"/><Relationship Id="rId4" Type="http://schemas.openxmlformats.org/officeDocument/2006/relationships/hyperlink" Target="https://doi.org/10.1016/j.jpba.2011.01.01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nti.org/"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hyperlink" Target="https://www.internationalcovidsummit.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1999" cy="6858000"/>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508126"/>
              <a:ext cx="8999537" cy="3173939"/>
            </a:xfrm>
            <a:prstGeom prst="rect">
              <a:avLst/>
            </a:prstGeom>
            <a:grpFill/>
            <a:effectLst/>
          </p:spPr>
          <p:txBody>
            <a:bodyPr wrap="square" rtlCol="0">
              <a:spAutoFit/>
            </a:bodyPr>
            <a:lstStyle/>
            <a:p>
              <a:pPr algn="ct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第</a:t>
              </a:r>
              <a:r>
                <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rPr>
                <a:t>14</a:t>
              </a:r>
              <a:r>
                <a:rPr lang="ja-JP" altLang="en-US" sz="5079" b="1" dirty="0">
                  <a:solidFill>
                    <a:schemeClr val="accent2">
                      <a:lumMod val="20000"/>
                      <a:lumOff val="80000"/>
                    </a:schemeClr>
                  </a:solidFill>
                  <a:latin typeface="HYHeadLine-Medium" panose="02030600000101010101" pitchFamily="18" charset="-127"/>
                  <a:ea typeface="HG丸ｺﾞｼｯｸM-PRO" panose="020F0600000000000000" pitchFamily="50" charset="-128"/>
                </a:rPr>
                <a:t>回</a:t>
              </a:r>
              <a:endParaRPr lang="en-US" altLang="ja-JP" sz="5079" b="1" dirty="0">
                <a:solidFill>
                  <a:schemeClr val="accent2">
                    <a:lumMod val="20000"/>
                    <a:lumOff val="80000"/>
                  </a:schemeClr>
                </a:solidFill>
                <a:latin typeface="HYHeadLine-Medium" panose="02030600000101010101" pitchFamily="18" charset="-127"/>
                <a:ea typeface="HYHeadLine-Medium" panose="02030600000101010101" pitchFamily="18" charset="-127"/>
              </a:endParaRPr>
            </a:p>
            <a:p>
              <a:pPr algn="ctr"/>
              <a:r>
                <a:rPr lang="en-US" altLang="ja-JP" sz="13400" b="1" dirty="0">
                  <a:solidFill>
                    <a:srgbClr val="FFC000"/>
                  </a:solidFill>
                  <a:latin typeface="BIZ UDP明朝 Medium" panose="02020500000000000000" pitchFamily="18" charset="-128"/>
                  <a:ea typeface="BIZ UDP明朝 Medium" panose="02020500000000000000" pitchFamily="18" charset="-128"/>
                </a:rPr>
                <a:t>m</a:t>
              </a:r>
              <a:r>
                <a:rPr lang="en-US" altLang="ja-JP" sz="13400" b="1" dirty="0">
                  <a:solidFill>
                    <a:schemeClr val="accent2">
                      <a:lumMod val="75000"/>
                    </a:schemeClr>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RNA</a:t>
              </a:r>
              <a:r>
                <a:rPr lang="ja-JP" altLang="en-US" sz="13400" b="1" dirty="0">
                  <a:solidFill>
                    <a:srgbClr val="C00000"/>
                  </a:solidFill>
                  <a:latin typeface="BIZ UDP明朝 Medium" panose="02020500000000000000" pitchFamily="18" charset="-128"/>
                  <a:ea typeface="BIZ UDP明朝 Medium" panose="02020500000000000000" pitchFamily="18" charset="-128"/>
                </a:rPr>
                <a:t>医薬</a:t>
              </a:r>
              <a:endParaRPr lang="en-US" altLang="ja-JP" sz="13400" b="1" dirty="0">
                <a:solidFill>
                  <a:srgbClr val="C00000"/>
                </a:solidFill>
                <a:latin typeface="BIZ UDP明朝 Medium" panose="02020500000000000000" pitchFamily="18" charset="-128"/>
                <a:ea typeface="BIZ UDP明朝 Medium" panose="02020500000000000000" pitchFamily="18" charset="-128"/>
              </a:endParaRPr>
            </a:p>
            <a:p>
              <a:pPr algn="ctr"/>
              <a:endParaRPr lang="en-US" altLang="ja-JP" sz="2032" b="1" dirty="0">
                <a:solidFill>
                  <a:schemeClr val="bg1"/>
                </a:solidFill>
                <a:latin typeface="BIZ UDP明朝 Medium" panose="02020500000000000000" pitchFamily="18" charset="-128"/>
                <a:ea typeface="BIZ UDP明朝 Medium" panose="02020500000000000000" pitchFamily="18" charset="-128"/>
              </a:endParaRPr>
            </a:p>
            <a:p>
              <a:pPr algn="ctr"/>
              <a:r>
                <a:rPr lang="ja-JP" altLang="en-US"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～治療薬、ナノ脂質、プラスミド</a:t>
              </a:r>
              <a:r>
                <a:rPr lang="en-US" altLang="ja-JP"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DNA</a:t>
              </a:r>
              <a:r>
                <a:rPr lang="ja-JP" altLang="en-US" sz="5079" b="1" dirty="0">
                  <a:solidFill>
                    <a:schemeClr val="accent2">
                      <a:lumMod val="20000"/>
                      <a:lumOff val="80000"/>
                    </a:schemeClr>
                  </a:solidFill>
                  <a:latin typeface="BIZ UDP明朝 Medium" panose="02020500000000000000" pitchFamily="18" charset="-128"/>
                  <a:ea typeface="BIZ UDP明朝 Medium" panose="02020500000000000000" pitchFamily="18" charset="-128"/>
                </a:rPr>
                <a:t>～</a:t>
              </a:r>
              <a:endParaRPr lang="ja-JP" altLang="en-US" sz="5079" dirty="0">
                <a:ln w="19050">
                  <a:solidFill>
                    <a:schemeClr val="bg1">
                      <a:lumMod val="95000"/>
                    </a:schemeClr>
                  </a:solidFill>
                </a:ln>
                <a:solidFill>
                  <a:schemeClr val="accent2">
                    <a:lumMod val="20000"/>
                    <a:lumOff val="80000"/>
                  </a:schemeClr>
                </a:solidFill>
                <a:effectLst>
                  <a:outerShdw blurRad="38100" dist="38100" dir="2700000" algn="tl">
                    <a:srgbClr val="000000">
                      <a:alpha val="43137"/>
                    </a:srgbClr>
                  </a:outerShdw>
                </a:effectLst>
                <a:latin typeface="UD Digi Kyokasho NK-B" panose="02020700000000000000" pitchFamily="18" charset="-128"/>
                <a:ea typeface="UD Digi Kyokasho NK-B" panose="02020700000000000000" pitchFamily="18"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930A4B0-03AB-2B17-56BA-AC1E36F35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12" y="0"/>
            <a:ext cx="48498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F73A2510-E5C1-3729-DB09-07D332B9EB38}"/>
              </a:ext>
            </a:extLst>
          </p:cNvPr>
          <p:cNvPicPr>
            <a:picLocks noChangeAspect="1"/>
          </p:cNvPicPr>
          <p:nvPr/>
        </p:nvPicPr>
        <p:blipFill>
          <a:blip r:embed="rId3"/>
          <a:stretch>
            <a:fillRect/>
          </a:stretch>
        </p:blipFill>
        <p:spPr>
          <a:xfrm>
            <a:off x="5602680" y="0"/>
            <a:ext cx="5936592" cy="6858000"/>
          </a:xfrm>
          <a:prstGeom prst="rect">
            <a:avLst/>
          </a:prstGeom>
        </p:spPr>
      </p:pic>
      <p:sp>
        <p:nvSpPr>
          <p:cNvPr id="7" name="テキスト ボックス 6">
            <a:extLst>
              <a:ext uri="{FF2B5EF4-FFF2-40B4-BE49-F238E27FC236}">
                <a16:creationId xmlns:a16="http://schemas.microsoft.com/office/drawing/2014/main" id="{7E8D77D4-725F-5621-49B6-6D04B89D68FA}"/>
              </a:ext>
            </a:extLst>
          </p:cNvPr>
          <p:cNvSpPr txBox="1"/>
          <p:nvPr/>
        </p:nvSpPr>
        <p:spPr>
          <a:xfrm>
            <a:off x="6835615" y="313640"/>
            <a:ext cx="5356385" cy="307777"/>
          </a:xfrm>
          <a:prstGeom prst="rect">
            <a:avLst/>
          </a:prstGeom>
          <a:noFill/>
        </p:spPr>
        <p:txBody>
          <a:bodyPr wrap="square">
            <a:spAutoFit/>
          </a:bodyPr>
          <a:lstStyle/>
          <a:p>
            <a:r>
              <a:rPr lang="en-US" altLang="ja-JP" sz="1400" dirty="0">
                <a:latin typeface="Amasis MT Pro Black" panose="02040A04050005020304" pitchFamily="18" charset="0"/>
              </a:rPr>
              <a:t>https://football-tribe.com/japan/2023/05/31/271595/</a:t>
            </a:r>
            <a:endParaRPr lang="ja-JP" altLang="en-US" sz="1400" dirty="0">
              <a:latin typeface="Amasis MT Pro Black" panose="02040A04050005020304" pitchFamily="18" charset="0"/>
            </a:endParaRPr>
          </a:p>
        </p:txBody>
      </p:sp>
    </p:spTree>
    <p:extLst>
      <p:ext uri="{BB962C8B-B14F-4D97-AF65-F5344CB8AC3E}">
        <p14:creationId xmlns:p14="http://schemas.microsoft.com/office/powerpoint/2010/main" val="264887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DC532C91-080F-4256-6095-D6DD17A32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92" y="1915298"/>
            <a:ext cx="5956728" cy="397115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9E8C47E-80E5-AAD0-84B4-50C8AEBB27A2}"/>
              </a:ext>
            </a:extLst>
          </p:cNvPr>
          <p:cNvSpPr txBox="1"/>
          <p:nvPr/>
        </p:nvSpPr>
        <p:spPr>
          <a:xfrm>
            <a:off x="7174642" y="1915298"/>
            <a:ext cx="4063828" cy="261610"/>
          </a:xfrm>
          <a:prstGeom prst="rect">
            <a:avLst/>
          </a:prstGeom>
          <a:noFill/>
        </p:spPr>
        <p:txBody>
          <a:bodyPr wrap="square">
            <a:spAutoFit/>
          </a:bodyPr>
          <a:lstStyle/>
          <a:p>
            <a:pPr algn="ctr"/>
            <a:r>
              <a:rPr lang="ja-JP" altLang="en-US" sz="1100" b="0" i="0" dirty="0">
                <a:solidFill>
                  <a:schemeClr val="bg1"/>
                </a:solidFill>
                <a:effectLst/>
                <a:latin typeface="BIZ UDPゴシック" panose="020B0400000000000000" pitchFamily="50" charset="-128"/>
                <a:ea typeface="BIZ UDPゴシック" panose="020B0400000000000000" pitchFamily="50" charset="-128"/>
              </a:rPr>
              <a:t>（出所）</a:t>
            </a:r>
            <a:r>
              <a:rPr lang="en-US" altLang="ja-JP" sz="1100" b="0" i="0" dirty="0">
                <a:solidFill>
                  <a:schemeClr val="bg1"/>
                </a:solidFill>
                <a:effectLst/>
                <a:latin typeface="BIZ UDPゴシック" panose="020B0400000000000000" pitchFamily="50" charset="-128"/>
                <a:ea typeface="BIZ UDPゴシック" panose="020B0400000000000000" pitchFamily="50" charset="-128"/>
              </a:rPr>
              <a:t>2021.07.29 07:00 NEWS</a:t>
            </a:r>
            <a:r>
              <a:rPr lang="ja-JP" altLang="en-US" sz="1100" b="0" i="0" dirty="0">
                <a:solidFill>
                  <a:schemeClr val="bg1"/>
                </a:solidFill>
                <a:effectLst/>
                <a:latin typeface="BIZ UDPゴシック" panose="020B0400000000000000" pitchFamily="50" charset="-128"/>
                <a:ea typeface="BIZ UDPゴシック" panose="020B0400000000000000" pitchFamily="50" charset="-128"/>
              </a:rPr>
              <a:t>ポストセブン</a:t>
            </a:r>
            <a:endParaRPr lang="ja-JP" altLang="en-US" sz="1100" dirty="0">
              <a:solidFill>
                <a:schemeClr val="bg1"/>
              </a:solidFill>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E396C718-341D-968C-4DD1-E747359EA282}"/>
              </a:ext>
            </a:extLst>
          </p:cNvPr>
          <p:cNvPicPr>
            <a:picLocks noChangeAspect="1"/>
          </p:cNvPicPr>
          <p:nvPr/>
        </p:nvPicPr>
        <p:blipFill>
          <a:blip r:embed="rId4"/>
          <a:stretch>
            <a:fillRect/>
          </a:stretch>
        </p:blipFill>
        <p:spPr>
          <a:xfrm>
            <a:off x="1309" y="1081215"/>
            <a:ext cx="6072876" cy="5338119"/>
          </a:xfrm>
          <a:prstGeom prst="rect">
            <a:avLst/>
          </a:prstGeom>
        </p:spPr>
      </p:pic>
      <p:sp>
        <p:nvSpPr>
          <p:cNvPr id="12" name="テキスト ボックス 11">
            <a:extLst>
              <a:ext uri="{FF2B5EF4-FFF2-40B4-BE49-F238E27FC236}">
                <a16:creationId xmlns:a16="http://schemas.microsoft.com/office/drawing/2014/main" id="{0CFADF30-9BA0-70BB-1EEF-A4C51BBB45B4}"/>
              </a:ext>
            </a:extLst>
          </p:cNvPr>
          <p:cNvSpPr txBox="1"/>
          <p:nvPr/>
        </p:nvSpPr>
        <p:spPr>
          <a:xfrm>
            <a:off x="-22094" y="6559543"/>
            <a:ext cx="6094970"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cs typeface="Adobe Devanagari" panose="02040503050201020203" pitchFamily="18" charset="0"/>
              </a:rPr>
              <a:t>(</a:t>
            </a:r>
            <a:r>
              <a:rPr lang="ja-JP" altLang="en-US" sz="1100" dirty="0">
                <a:latin typeface="BIZ UDPゴシック" panose="020B0400000000000000" pitchFamily="50" charset="-128"/>
                <a:ea typeface="BIZ UDPゴシック" panose="020B0400000000000000" pitchFamily="50" charset="-128"/>
                <a:cs typeface="Adobe Devanagari" panose="02040503050201020203" pitchFamily="18" charset="0"/>
              </a:rPr>
              <a:t>出所）</a:t>
            </a:r>
            <a:r>
              <a:rPr lang="en-US" altLang="ja-JP" sz="1100" dirty="0">
                <a:latin typeface="BIZ UDPゴシック" panose="020B0400000000000000" pitchFamily="50" charset="-128"/>
                <a:ea typeface="BIZ UDPゴシック" panose="020B0400000000000000" pitchFamily="50" charset="-128"/>
                <a:cs typeface="Adobe Devanagari" panose="02040503050201020203" pitchFamily="18" charset="0"/>
              </a:rPr>
              <a:t>https://www.rbbtoday.com/article/2021/05/16/188734.html</a:t>
            </a:r>
            <a:endParaRPr lang="ja-JP" altLang="en-US" sz="1100" dirty="0">
              <a:latin typeface="BIZ UDPゴシック" panose="020B0400000000000000" pitchFamily="50" charset="-128"/>
              <a:ea typeface="BIZ UDPゴシック" panose="020B0400000000000000" pitchFamily="50" charset="-128"/>
              <a:cs typeface="Adobe Devanagari" panose="02040503050201020203" pitchFamily="18" charset="0"/>
            </a:endParaRPr>
          </a:p>
        </p:txBody>
      </p:sp>
      <p:sp>
        <p:nvSpPr>
          <p:cNvPr id="13" name="テキスト ボックス 12">
            <a:extLst>
              <a:ext uri="{FF2B5EF4-FFF2-40B4-BE49-F238E27FC236}">
                <a16:creationId xmlns:a16="http://schemas.microsoft.com/office/drawing/2014/main" id="{555B8375-92D3-90BF-FDB9-356598C85487}"/>
              </a:ext>
            </a:extLst>
          </p:cNvPr>
          <p:cNvSpPr txBox="1"/>
          <p:nvPr/>
        </p:nvSpPr>
        <p:spPr>
          <a:xfrm>
            <a:off x="2020036" y="522109"/>
            <a:ext cx="8254314"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「打ったら体が変わってしまう」</a:t>
            </a:r>
          </a:p>
        </p:txBody>
      </p:sp>
      <p:sp>
        <p:nvSpPr>
          <p:cNvPr id="7" name="テキスト ボックス 6">
            <a:extLst>
              <a:ext uri="{FF2B5EF4-FFF2-40B4-BE49-F238E27FC236}">
                <a16:creationId xmlns:a16="http://schemas.microsoft.com/office/drawing/2014/main" id="{0418B72E-80E5-473F-852C-269EDD0E8511}"/>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明石家さんま</a:t>
            </a:r>
            <a:r>
              <a:rPr lang="ja-JP" altLang="en-US" sz="1600" dirty="0">
                <a:solidFill>
                  <a:srgbClr val="FFC000"/>
                </a:solidFill>
                <a:latin typeface="BIZ UDPゴシック" panose="020B0400000000000000" pitchFamily="50" charset="-128"/>
                <a:ea typeface="BIZ UDPゴシック" panose="020B0400000000000000" pitchFamily="50" charset="-128"/>
              </a:rPr>
              <a:t>さん</a:t>
            </a:r>
            <a:r>
              <a:rPr lang="ja-JP" altLang="en-US" sz="2400" dirty="0">
                <a:solidFill>
                  <a:srgbClr val="FFC000"/>
                </a:solidFill>
                <a:latin typeface="BIZ UDPゴシック" panose="020B0400000000000000" pitchFamily="50" charset="-128"/>
                <a:ea typeface="BIZ UDPゴシック" panose="020B0400000000000000" pitchFamily="50" charset="-128"/>
              </a:rPr>
              <a:t>のことば</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5928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16ED52A-1B6C-8702-41C8-C43E89C9FBC8}"/>
              </a:ext>
            </a:extLst>
          </p:cNvPr>
          <p:cNvPicPr>
            <a:picLocks noChangeAspect="1"/>
          </p:cNvPicPr>
          <p:nvPr/>
        </p:nvPicPr>
        <p:blipFill>
          <a:blip r:embed="rId2"/>
          <a:stretch>
            <a:fillRect/>
          </a:stretch>
        </p:blipFill>
        <p:spPr>
          <a:xfrm>
            <a:off x="2118158" y="0"/>
            <a:ext cx="7955683" cy="6858000"/>
          </a:xfrm>
          <a:prstGeom prst="rect">
            <a:avLst/>
          </a:prstGeom>
        </p:spPr>
      </p:pic>
      <p:sp>
        <p:nvSpPr>
          <p:cNvPr id="5" name="テキスト ボックス 4">
            <a:extLst>
              <a:ext uri="{FF2B5EF4-FFF2-40B4-BE49-F238E27FC236}">
                <a16:creationId xmlns:a16="http://schemas.microsoft.com/office/drawing/2014/main" id="{5F551B5E-ECF6-816B-6862-DF55ED85054C}"/>
              </a:ext>
            </a:extLst>
          </p:cNvPr>
          <p:cNvSpPr txBox="1"/>
          <p:nvPr/>
        </p:nvSpPr>
        <p:spPr>
          <a:xfrm rot="19262119">
            <a:off x="8670283" y="2024979"/>
            <a:ext cx="3313753" cy="584775"/>
          </a:xfrm>
          <a:prstGeom prst="rect">
            <a:avLst/>
          </a:prstGeom>
          <a:solidFill>
            <a:srgbClr val="C00000"/>
          </a:solidFill>
        </p:spPr>
        <p:txBody>
          <a:bodyPr wrap="square" rtlCol="0">
            <a:spAutoFit/>
          </a:bodyPr>
          <a:lstStyle/>
          <a:p>
            <a:pPr algn="ctr"/>
            <a:r>
              <a:rPr lang="ja-JP" altLang="en-US" sz="3200" dirty="0">
                <a:solidFill>
                  <a:schemeClr val="bg1"/>
                </a:solidFill>
                <a:latin typeface="BIZ UDPゴシック" panose="020B0400000000000000" pitchFamily="50" charset="-128"/>
                <a:ea typeface="BIZ UDPゴシック" panose="020B0400000000000000" pitchFamily="50" charset="-128"/>
              </a:rPr>
              <a:t>ｍ</a:t>
            </a:r>
            <a:r>
              <a:rPr kumimoji="1" lang="en-US" altLang="ja-JP" sz="3200" dirty="0">
                <a:solidFill>
                  <a:schemeClr val="bg1"/>
                </a:solidFill>
                <a:latin typeface="BIZ UDPゴシック" panose="020B0400000000000000" pitchFamily="50" charset="-128"/>
                <a:ea typeface="BIZ UDPゴシック" panose="020B0400000000000000" pitchFamily="50" charset="-128"/>
              </a:rPr>
              <a:t>RNA</a:t>
            </a:r>
            <a:r>
              <a:rPr kumimoji="1" lang="ja-JP" altLang="en-US" sz="3200" dirty="0">
                <a:solidFill>
                  <a:schemeClr val="bg1"/>
                </a:solidFill>
                <a:latin typeface="BIZ UDPゴシック" panose="020B0400000000000000" pitchFamily="50" charset="-128"/>
                <a:ea typeface="BIZ UDPゴシック" panose="020B0400000000000000" pitchFamily="50" charset="-128"/>
              </a:rPr>
              <a:t>逆転写</a:t>
            </a:r>
          </a:p>
        </p:txBody>
      </p:sp>
      <p:sp>
        <p:nvSpPr>
          <p:cNvPr id="7" name="テキスト ボックス 6">
            <a:extLst>
              <a:ext uri="{FF2B5EF4-FFF2-40B4-BE49-F238E27FC236}">
                <a16:creationId xmlns:a16="http://schemas.microsoft.com/office/drawing/2014/main" id="{19F83222-56BB-B0CB-DA4D-BD174B18B89F}"/>
              </a:ext>
            </a:extLst>
          </p:cNvPr>
          <p:cNvSpPr txBox="1"/>
          <p:nvPr/>
        </p:nvSpPr>
        <p:spPr>
          <a:xfrm>
            <a:off x="-713232" y="6550223"/>
            <a:ext cx="6096000" cy="307777"/>
          </a:xfrm>
          <a:prstGeom prst="rect">
            <a:avLst/>
          </a:prstGeom>
          <a:noFill/>
        </p:spPr>
        <p:txBody>
          <a:bodyPr wrap="square">
            <a:spAutoFit/>
          </a:bodyPr>
          <a:lstStyle/>
          <a:p>
            <a:pPr algn="ctr"/>
            <a:r>
              <a:rPr lang="en-US" altLang="ja-JP" sz="1400" b="1" dirty="0">
                <a:latin typeface="BIZ UDPゴシック" panose="020B0400000000000000" pitchFamily="50" charset="-128"/>
                <a:ea typeface="BIZ UDPゴシック" panose="020B0400000000000000" pitchFamily="50" charset="-128"/>
              </a:rPr>
              <a:t>https://www.mdpi.com/1467-3045/44/3/73</a:t>
            </a:r>
            <a:endParaRPr lang="ja-JP" altLang="en-US" sz="1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08432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2568012-949F-6895-6EE1-923DBC152BEE}"/>
              </a:ext>
            </a:extLst>
          </p:cNvPr>
          <p:cNvPicPr>
            <a:picLocks noChangeAspect="1"/>
          </p:cNvPicPr>
          <p:nvPr/>
        </p:nvPicPr>
        <p:blipFill>
          <a:blip r:embed="rId2"/>
          <a:stretch>
            <a:fillRect/>
          </a:stretch>
        </p:blipFill>
        <p:spPr>
          <a:xfrm>
            <a:off x="664927" y="0"/>
            <a:ext cx="4717378" cy="6858000"/>
          </a:xfrm>
          <a:prstGeom prst="rect">
            <a:avLst/>
          </a:prstGeom>
        </p:spPr>
      </p:pic>
      <p:pic>
        <p:nvPicPr>
          <p:cNvPr id="8" name="図 7">
            <a:extLst>
              <a:ext uri="{FF2B5EF4-FFF2-40B4-BE49-F238E27FC236}">
                <a16:creationId xmlns:a16="http://schemas.microsoft.com/office/drawing/2014/main" id="{CD29955A-C76B-8C89-CF57-A0277A06A1BC}"/>
              </a:ext>
            </a:extLst>
          </p:cNvPr>
          <p:cNvPicPr>
            <a:picLocks noChangeAspect="1"/>
          </p:cNvPicPr>
          <p:nvPr/>
        </p:nvPicPr>
        <p:blipFill>
          <a:blip r:embed="rId3"/>
          <a:stretch>
            <a:fillRect/>
          </a:stretch>
        </p:blipFill>
        <p:spPr>
          <a:xfrm>
            <a:off x="6668199" y="0"/>
            <a:ext cx="4634610" cy="6858000"/>
          </a:xfrm>
          <a:prstGeom prst="rect">
            <a:avLst/>
          </a:prstGeom>
        </p:spPr>
      </p:pic>
      <p:sp>
        <p:nvSpPr>
          <p:cNvPr id="10" name="テキスト ボックス 9">
            <a:extLst>
              <a:ext uri="{FF2B5EF4-FFF2-40B4-BE49-F238E27FC236}">
                <a16:creationId xmlns:a16="http://schemas.microsoft.com/office/drawing/2014/main" id="{D17B70D7-59A4-DA87-EBD5-83202E1FA5B6}"/>
              </a:ext>
            </a:extLst>
          </p:cNvPr>
          <p:cNvSpPr txBox="1"/>
          <p:nvPr/>
        </p:nvSpPr>
        <p:spPr>
          <a:xfrm>
            <a:off x="6156960" y="5391835"/>
            <a:ext cx="5839968" cy="646331"/>
          </a:xfrm>
          <a:prstGeom prst="rect">
            <a:avLst/>
          </a:prstGeom>
          <a:solidFill>
            <a:schemeClr val="accent2">
              <a:lumMod val="20000"/>
              <a:lumOff val="80000"/>
            </a:schemeClr>
          </a:solidFill>
        </p:spPr>
        <p:txBody>
          <a:bodyPr wrap="square">
            <a:spAutoFit/>
          </a:bodyPr>
          <a:lstStyle/>
          <a:p>
            <a:pPr algn="l"/>
            <a:r>
              <a:rPr lang="ja-JP" altLang="en-US" b="1" i="0" dirty="0">
                <a:solidFill>
                  <a:srgbClr val="404040"/>
                </a:solidFill>
                <a:effectLst/>
                <a:latin typeface="var(--font_family_headings, var(--font_family_headings_preset, 'SF Compact Display', -apple-system, BlinkMacSystemFont, 'Segoe UI', Roboto, Helvetica, Arial, sans-serif, 'Apple Color Emoji', 'Segoe UI Emoji', 'Segoe UI Symbol'))"/>
              </a:rPr>
              <a:t>ファイザーとモデルナの二価ワクチンには </a:t>
            </a:r>
            <a:r>
              <a:rPr lang="en-US" altLang="ja-JP" b="1" i="0" dirty="0">
                <a:solidFill>
                  <a:srgbClr val="404040"/>
                </a:solidFill>
                <a:effectLst/>
                <a:latin typeface="var(--font_family_headings, var(--font_family_headings_preset, 'SF Compact Display', -apple-system, BlinkMacSystemFont, 'Segoe UI', Roboto, Helvetica, Arial, sans-serif, 'Apple Color Emoji', 'Segoe UI Emoji', 'Segoe UI Symbol'))"/>
              </a:rPr>
              <a:t>20 </a:t>
            </a:r>
            <a:r>
              <a:rPr lang="ja-JP" altLang="en-US" b="1" i="0" dirty="0">
                <a:solidFill>
                  <a:srgbClr val="404040"/>
                </a:solidFill>
                <a:effectLst/>
                <a:latin typeface="var(--font_family_headings, var(--font_family_headings_preset, 'SF Compact Display', -apple-system, BlinkMacSystemFont, 'Segoe UI', Roboto, Helvetica, Arial, sans-serif, 'Apple Color Emoji', 'Segoe UI Emoji', 'Segoe UI Symbol'))"/>
              </a:rPr>
              <a:t>～ </a:t>
            </a:r>
            <a:r>
              <a:rPr lang="en-US" altLang="ja-JP" b="1" i="0" dirty="0">
                <a:solidFill>
                  <a:srgbClr val="404040"/>
                </a:solidFill>
                <a:effectLst/>
                <a:latin typeface="var(--font_family_headings, var(--font_family_headings_preset, 'SF Compact Display', -apple-system, BlinkMacSystemFont, 'Segoe UI', Roboto, Helvetica, Arial, sans-serif, 'Apple Color Emoji', 'Segoe UI Emoji', 'Segoe UI Symbol'))"/>
              </a:rPr>
              <a:t>35% </a:t>
            </a:r>
            <a:r>
              <a:rPr lang="ja-JP" altLang="en-US" b="1" i="0" dirty="0">
                <a:solidFill>
                  <a:srgbClr val="404040"/>
                </a:solidFill>
                <a:effectLst/>
                <a:latin typeface="var(--font_family_headings, var(--font_family_headings_preset, 'SF Compact Display', -apple-system, BlinkMacSystemFont, 'Segoe UI', Roboto, Helvetica, Arial, sans-serif, 'Apple Color Emoji', 'Segoe UI Emoji', 'Segoe UI Symbol'))"/>
              </a:rPr>
              <a:t>の発現ベクターが含まれており、大腸菌で形質転換可能</a:t>
            </a:r>
          </a:p>
        </p:txBody>
      </p:sp>
      <p:sp>
        <p:nvSpPr>
          <p:cNvPr id="12" name="テキスト ボックス 11">
            <a:extLst>
              <a:ext uri="{FF2B5EF4-FFF2-40B4-BE49-F238E27FC236}">
                <a16:creationId xmlns:a16="http://schemas.microsoft.com/office/drawing/2014/main" id="{EB99D73A-AF63-F9F1-8BA4-7352B009C561}"/>
              </a:ext>
            </a:extLst>
          </p:cNvPr>
          <p:cNvSpPr txBox="1"/>
          <p:nvPr/>
        </p:nvSpPr>
        <p:spPr>
          <a:xfrm>
            <a:off x="6156960" y="265099"/>
            <a:ext cx="6083808" cy="246221"/>
          </a:xfrm>
          <a:prstGeom prst="rect">
            <a:avLst/>
          </a:prstGeom>
          <a:noFill/>
        </p:spPr>
        <p:txBody>
          <a:bodyPr wrap="square">
            <a:spAutoFit/>
          </a:bodyPr>
          <a:lstStyle/>
          <a:p>
            <a:r>
              <a:rPr lang="en-US" altLang="ja-JP" sz="1000" dirty="0">
                <a:latin typeface="BIZ UDPゴシック" panose="020B0400000000000000" pitchFamily="50" charset="-128"/>
                <a:ea typeface="BIZ UDPゴシック" panose="020B0400000000000000" pitchFamily="50" charset="-128"/>
                <a:hlinkClick r:id="rId4"/>
              </a:rPr>
              <a:t>https://anandamide.substack.com/p/pfizer-and-moderna-bivalent-vaccines</a:t>
            </a:r>
            <a:r>
              <a:rPr lang="ja-JP" altLang="en-US" sz="1000" dirty="0">
                <a:latin typeface="BIZ UDPゴシック" panose="020B0400000000000000" pitchFamily="50" charset="-128"/>
                <a:ea typeface="BIZ UDPゴシック" panose="020B0400000000000000" pitchFamily="50" charset="-128"/>
              </a:rPr>
              <a:t>　</a:t>
            </a:r>
          </a:p>
        </p:txBody>
      </p:sp>
      <p:sp>
        <p:nvSpPr>
          <p:cNvPr id="13" name="テキスト ボックス 12">
            <a:extLst>
              <a:ext uri="{FF2B5EF4-FFF2-40B4-BE49-F238E27FC236}">
                <a16:creationId xmlns:a16="http://schemas.microsoft.com/office/drawing/2014/main" id="{DBAFBD04-3B02-2930-53C1-DD691F5EF0E3}"/>
              </a:ext>
            </a:extLst>
          </p:cNvPr>
          <p:cNvSpPr txBox="1"/>
          <p:nvPr/>
        </p:nvSpPr>
        <p:spPr>
          <a:xfrm rot="890527">
            <a:off x="139676" y="5128627"/>
            <a:ext cx="5211075" cy="246221"/>
          </a:xfrm>
          <a:prstGeom prst="rect">
            <a:avLst/>
          </a:prstGeom>
          <a:noFill/>
        </p:spPr>
        <p:txBody>
          <a:bodyPr wrap="square">
            <a:spAutoFit/>
          </a:bodyPr>
          <a:lstStyle/>
          <a:p>
            <a:r>
              <a:rPr lang="en-US" altLang="ja-JP" sz="1000" dirty="0">
                <a:latin typeface="BIZ UDPゴシック" panose="020B0400000000000000" pitchFamily="50" charset="-128"/>
                <a:ea typeface="BIZ UDPゴシック" panose="020B0400000000000000" pitchFamily="50" charset="-128"/>
                <a:hlinkClick r:id="rId5"/>
              </a:rPr>
              <a:t>https://brownstone.org/articles/vax-gene-files-accidental-discovery/</a:t>
            </a:r>
            <a:r>
              <a:rPr lang="ja-JP" altLang="en-US" sz="1000" dirty="0">
                <a:latin typeface="BIZ UDPゴシック" panose="020B0400000000000000" pitchFamily="50" charset="-128"/>
                <a:ea typeface="BIZ UDPゴシック" panose="020B0400000000000000" pitchFamily="50" charset="-128"/>
              </a:rPr>
              <a:t>　</a:t>
            </a:r>
          </a:p>
        </p:txBody>
      </p:sp>
    </p:spTree>
    <p:extLst>
      <p:ext uri="{BB962C8B-B14F-4D97-AF65-F5344CB8AC3E}">
        <p14:creationId xmlns:p14="http://schemas.microsoft.com/office/powerpoint/2010/main" val="350704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4F6EA49-CB86-4937-BE44-B9CC1FB88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0"/>
            <a:ext cx="8964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42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8863F2A-259A-526C-7C6E-6A11F4AB0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94" y="0"/>
            <a:ext cx="52689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88C20226-64E9-6E05-F9FC-BEB8B62E2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208" y="0"/>
            <a:ext cx="5135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E12B63C-D35C-3137-3DEC-C8FA11EE1770}"/>
              </a:ext>
            </a:extLst>
          </p:cNvPr>
          <p:cNvSpPr txBox="1"/>
          <p:nvPr/>
        </p:nvSpPr>
        <p:spPr>
          <a:xfrm>
            <a:off x="-36512" y="1853502"/>
            <a:ext cx="12192000" cy="523220"/>
          </a:xfrm>
          <a:prstGeom prst="rect">
            <a:avLst/>
          </a:prstGeom>
          <a:noFill/>
        </p:spPr>
        <p:txBody>
          <a:bodyPr wrap="square">
            <a:spAutoFit/>
          </a:bodyPr>
          <a:lstStyle/>
          <a:p>
            <a:pPr algn="ctr"/>
            <a:r>
              <a:rPr lang="en-US" altLang="ja-JP" sz="1400" b="0" i="0" dirty="0">
                <a:solidFill>
                  <a:srgbClr val="C00000"/>
                </a:solidFill>
                <a:effectLst/>
                <a:latin typeface="BIZ UDPゴシック" panose="020B0400000000000000" pitchFamily="50" charset="-128"/>
                <a:ea typeface="BIZ UDPゴシック" panose="020B0400000000000000" pitchFamily="50" charset="-128"/>
              </a:rPr>
              <a:t>"Issues associated with residual cell-substrate DNA in viral vaccines" </a:t>
            </a:r>
            <a:r>
              <a:rPr lang="ja-JP" altLang="en-US" sz="1400" b="0" i="0" dirty="0">
                <a:solidFill>
                  <a:srgbClr val="C00000"/>
                </a:solidFill>
                <a:effectLst/>
                <a:latin typeface="BIZ UDPゴシック" panose="020B0400000000000000" pitchFamily="50" charset="-128"/>
                <a:ea typeface="BIZ UDPゴシック" panose="020B0400000000000000" pitchFamily="50" charset="-128"/>
              </a:rPr>
              <a:t>「ウイルスワクチンにおける残留細胞基質</a:t>
            </a:r>
            <a:r>
              <a:rPr lang="en-US" altLang="ja-JP" sz="1400" b="0" i="0" dirty="0">
                <a:solidFill>
                  <a:srgbClr val="C00000"/>
                </a:solidFill>
                <a:effectLst/>
                <a:latin typeface="BIZ UDPゴシック" panose="020B0400000000000000" pitchFamily="50" charset="-128"/>
                <a:ea typeface="BIZ UDPゴシック" panose="020B0400000000000000" pitchFamily="50" charset="-128"/>
              </a:rPr>
              <a:t>DNA</a:t>
            </a:r>
            <a:r>
              <a:rPr lang="ja-JP" altLang="en-US" sz="1400" b="0" i="0" dirty="0">
                <a:solidFill>
                  <a:srgbClr val="C00000"/>
                </a:solidFill>
                <a:effectLst/>
                <a:latin typeface="BIZ UDPゴシック" panose="020B0400000000000000" pitchFamily="50" charset="-128"/>
                <a:ea typeface="BIZ UDPゴシック" panose="020B0400000000000000" pitchFamily="50" charset="-128"/>
              </a:rPr>
              <a:t>に関連する問題」 </a:t>
            </a:r>
            <a:r>
              <a:rPr lang="en-US" altLang="ja-JP" sz="1400" b="0" i="0" dirty="0">
                <a:solidFill>
                  <a:srgbClr val="C00000"/>
                </a:solidFill>
                <a:effectLst/>
                <a:latin typeface="BIZ UDPゴシック" panose="020B0400000000000000" pitchFamily="50" charset="-128"/>
                <a:ea typeface="BIZ UDPゴシック" panose="020B0400000000000000" pitchFamily="50" charset="-128"/>
              </a:rPr>
              <a:t>FDA</a:t>
            </a:r>
            <a:r>
              <a:rPr lang="ja-JP" altLang="en-US" sz="1400" b="0" i="0" dirty="0">
                <a:solidFill>
                  <a:srgbClr val="C00000"/>
                </a:solidFill>
                <a:effectLst/>
                <a:latin typeface="BIZ UDPゴシック" panose="020B0400000000000000" pitchFamily="50" charset="-128"/>
                <a:ea typeface="BIZ UDPゴシック" panose="020B0400000000000000" pitchFamily="50" charset="-128"/>
              </a:rPr>
              <a:t>による報告。 </a:t>
            </a:r>
            <a:r>
              <a:rPr lang="en-US" altLang="ja-JP" sz="1400" b="0" i="0" u="none" strike="noStrike" dirty="0">
                <a:solidFill>
                  <a:srgbClr val="0563C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https://</a:t>
            </a:r>
            <a:r>
              <a:rPr lang="en-US" altLang="ja-JP" sz="1400" b="0" i="0" u="none" strike="noStrike" dirty="0">
                <a:solidFill>
                  <a:srgbClr val="C00000"/>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pubmed.ncbi.nlm.nih.gov/19285882/</a:t>
            </a:r>
            <a:endParaRPr lang="ja-JP" altLang="en-US" sz="14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047393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7B037F23-1BE3-082B-A259-0B998F485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253" y="0"/>
            <a:ext cx="51101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DAE7677A-01B8-637B-0F62-787C7826F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339" y="0"/>
            <a:ext cx="5046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423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8579FEEE-4B4A-4269-AE43-081D07FE3D4D}"/>
              </a:ext>
            </a:extLst>
          </p:cNvPr>
          <p:cNvSpPr txBox="1">
            <a:spLocks noGrp="1"/>
          </p:cNvSpPr>
          <p:nvPr>
            <p:ph type="title"/>
          </p:nvPr>
        </p:nvSpPr>
        <p:spPr>
          <a:xfrm>
            <a:off x="0" y="246540"/>
            <a:ext cx="12192000" cy="381515"/>
          </a:xfrm>
          <a:prstGeom prst="rect">
            <a:avLst/>
          </a:prstGeom>
        </p:spPr>
        <p:txBody>
          <a:bodyPr vert="horz" wrap="square" lIns="0" tIns="12065" rIns="0" bIns="0" rtlCol="0">
            <a:spAutoFit/>
          </a:bodyPr>
          <a:lstStyle/>
          <a:p>
            <a:pPr marL="12700" algn="ctr">
              <a:lnSpc>
                <a:spcPct val="100000"/>
              </a:lnSpc>
              <a:spcBef>
                <a:spcPts val="95"/>
              </a:spcBef>
            </a:pPr>
            <a:r>
              <a:rPr sz="2400" b="1" spc="-5" dirty="0">
                <a:latin typeface="BIZ UDP明朝 Medium" panose="02020500000000000000" pitchFamily="18" charset="-128"/>
                <a:ea typeface="BIZ UDP明朝 Medium" panose="02020500000000000000" pitchFamily="18" charset="-128"/>
                <a:cs typeface="Arial"/>
              </a:rPr>
              <a:t>mRNA</a:t>
            </a:r>
            <a:r>
              <a:rPr lang="ja-JP" altLang="en-US" sz="2400" b="1" spc="-5" dirty="0">
                <a:latin typeface="BIZ UDP明朝 Medium" panose="02020500000000000000" pitchFamily="18" charset="-128"/>
                <a:ea typeface="BIZ UDP明朝 Medium" panose="02020500000000000000" pitchFamily="18" charset="-128"/>
                <a:cs typeface="Arial"/>
              </a:rPr>
              <a:t>の発現コードの構成</a:t>
            </a:r>
            <a:endParaRPr sz="2400" dirty="0">
              <a:latin typeface="BIZ UDP明朝 Medium" panose="02020500000000000000" pitchFamily="18" charset="-128"/>
              <a:ea typeface="BIZ UDP明朝 Medium" panose="02020500000000000000" pitchFamily="18" charset="-128"/>
              <a:cs typeface="Arial"/>
            </a:endParaRPr>
          </a:p>
        </p:txBody>
      </p:sp>
      <p:sp>
        <p:nvSpPr>
          <p:cNvPr id="4" name="四角形: 角を丸くする 3">
            <a:extLst>
              <a:ext uri="{FF2B5EF4-FFF2-40B4-BE49-F238E27FC236}">
                <a16:creationId xmlns:a16="http://schemas.microsoft.com/office/drawing/2014/main" id="{EFE5DA63-8FC7-46E0-A382-CE65C8C10223}"/>
              </a:ext>
            </a:extLst>
          </p:cNvPr>
          <p:cNvSpPr/>
          <p:nvPr/>
        </p:nvSpPr>
        <p:spPr>
          <a:xfrm>
            <a:off x="885825" y="2924175"/>
            <a:ext cx="2571750" cy="1009650"/>
          </a:xfrm>
          <a:custGeom>
            <a:avLst/>
            <a:gdLst>
              <a:gd name="connsiteX0" fmla="*/ 0 w 2571750"/>
              <a:gd name="connsiteY0" fmla="*/ 168278 h 1009650"/>
              <a:gd name="connsiteX1" fmla="*/ 168278 w 2571750"/>
              <a:gd name="connsiteY1" fmla="*/ 0 h 1009650"/>
              <a:gd name="connsiteX2" fmla="*/ 771780 w 2571750"/>
              <a:gd name="connsiteY2" fmla="*/ 0 h 1009650"/>
              <a:gd name="connsiteX3" fmla="*/ 1375283 w 2571750"/>
              <a:gd name="connsiteY3" fmla="*/ 0 h 1009650"/>
              <a:gd name="connsiteX4" fmla="*/ 2403472 w 2571750"/>
              <a:gd name="connsiteY4" fmla="*/ 0 h 1009650"/>
              <a:gd name="connsiteX5" fmla="*/ 2571750 w 2571750"/>
              <a:gd name="connsiteY5" fmla="*/ 168278 h 1009650"/>
              <a:gd name="connsiteX6" fmla="*/ 2571750 w 2571750"/>
              <a:gd name="connsiteY6" fmla="*/ 841372 h 1009650"/>
              <a:gd name="connsiteX7" fmla="*/ 2403472 w 2571750"/>
              <a:gd name="connsiteY7" fmla="*/ 1009650 h 1009650"/>
              <a:gd name="connsiteX8" fmla="*/ 1844674 w 2571750"/>
              <a:gd name="connsiteY8" fmla="*/ 1009650 h 1009650"/>
              <a:gd name="connsiteX9" fmla="*/ 1241171 w 2571750"/>
              <a:gd name="connsiteY9" fmla="*/ 1009650 h 1009650"/>
              <a:gd name="connsiteX10" fmla="*/ 660021 w 2571750"/>
              <a:gd name="connsiteY10" fmla="*/ 1009650 h 1009650"/>
              <a:gd name="connsiteX11" fmla="*/ 168278 w 2571750"/>
              <a:gd name="connsiteY11" fmla="*/ 1009650 h 1009650"/>
              <a:gd name="connsiteX12" fmla="*/ 0 w 2571750"/>
              <a:gd name="connsiteY12" fmla="*/ 841372 h 1009650"/>
              <a:gd name="connsiteX13" fmla="*/ 0 w 2571750"/>
              <a:gd name="connsiteY13" fmla="*/ 168278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0" h="1009650" fill="none" extrusionOk="0">
                <a:moveTo>
                  <a:pt x="0" y="168278"/>
                </a:moveTo>
                <a:cubicBezTo>
                  <a:pt x="9552" y="88773"/>
                  <a:pt x="67194" y="-5573"/>
                  <a:pt x="168278" y="0"/>
                </a:cubicBezTo>
                <a:cubicBezTo>
                  <a:pt x="290176" y="-10955"/>
                  <a:pt x="565616" y="15651"/>
                  <a:pt x="771780" y="0"/>
                </a:cubicBezTo>
                <a:cubicBezTo>
                  <a:pt x="977944" y="-15651"/>
                  <a:pt x="1242665" y="14260"/>
                  <a:pt x="1375283" y="0"/>
                </a:cubicBezTo>
                <a:cubicBezTo>
                  <a:pt x="1507901" y="-14260"/>
                  <a:pt x="2135336" y="-18602"/>
                  <a:pt x="2403472" y="0"/>
                </a:cubicBezTo>
                <a:cubicBezTo>
                  <a:pt x="2498387" y="-1579"/>
                  <a:pt x="2558917" y="69698"/>
                  <a:pt x="2571750" y="168278"/>
                </a:cubicBezTo>
                <a:cubicBezTo>
                  <a:pt x="2579518" y="403104"/>
                  <a:pt x="2594344" y="596445"/>
                  <a:pt x="2571750" y="841372"/>
                </a:cubicBezTo>
                <a:cubicBezTo>
                  <a:pt x="2585400" y="927467"/>
                  <a:pt x="2511751" y="1002649"/>
                  <a:pt x="2403472" y="1009650"/>
                </a:cubicBezTo>
                <a:cubicBezTo>
                  <a:pt x="2280396" y="992042"/>
                  <a:pt x="2115870" y="983871"/>
                  <a:pt x="1844674" y="1009650"/>
                </a:cubicBezTo>
                <a:cubicBezTo>
                  <a:pt x="1573478" y="1035429"/>
                  <a:pt x="1417180" y="1024673"/>
                  <a:pt x="1241171" y="1009650"/>
                </a:cubicBezTo>
                <a:cubicBezTo>
                  <a:pt x="1065162" y="994627"/>
                  <a:pt x="848390" y="997190"/>
                  <a:pt x="660021" y="1009650"/>
                </a:cubicBezTo>
                <a:cubicBezTo>
                  <a:pt x="471652" y="1022111"/>
                  <a:pt x="348102" y="1013552"/>
                  <a:pt x="168278" y="1009650"/>
                </a:cubicBezTo>
                <a:cubicBezTo>
                  <a:pt x="63350" y="1011841"/>
                  <a:pt x="-4234" y="925164"/>
                  <a:pt x="0" y="841372"/>
                </a:cubicBezTo>
                <a:cubicBezTo>
                  <a:pt x="22918" y="627138"/>
                  <a:pt x="-14891" y="378517"/>
                  <a:pt x="0" y="168278"/>
                </a:cubicBezTo>
                <a:close/>
              </a:path>
              <a:path w="2571750" h="1009650" stroke="0" extrusionOk="0">
                <a:moveTo>
                  <a:pt x="0" y="168278"/>
                </a:moveTo>
                <a:cubicBezTo>
                  <a:pt x="1060" y="69259"/>
                  <a:pt x="80924" y="-1388"/>
                  <a:pt x="168278" y="0"/>
                </a:cubicBezTo>
                <a:cubicBezTo>
                  <a:pt x="338248" y="-13807"/>
                  <a:pt x="544033" y="17618"/>
                  <a:pt x="727077" y="0"/>
                </a:cubicBezTo>
                <a:cubicBezTo>
                  <a:pt x="910121" y="-17618"/>
                  <a:pt x="998883" y="-11289"/>
                  <a:pt x="1218819" y="0"/>
                </a:cubicBezTo>
                <a:cubicBezTo>
                  <a:pt x="1438755" y="11289"/>
                  <a:pt x="1597171" y="-23532"/>
                  <a:pt x="1799970" y="0"/>
                </a:cubicBezTo>
                <a:cubicBezTo>
                  <a:pt x="2002769" y="23532"/>
                  <a:pt x="2217913" y="13611"/>
                  <a:pt x="2403472" y="0"/>
                </a:cubicBezTo>
                <a:cubicBezTo>
                  <a:pt x="2489144" y="11485"/>
                  <a:pt x="2591498" y="77741"/>
                  <a:pt x="2571750" y="168278"/>
                </a:cubicBezTo>
                <a:cubicBezTo>
                  <a:pt x="2551156" y="423358"/>
                  <a:pt x="2575186" y="694943"/>
                  <a:pt x="2571750" y="841372"/>
                </a:cubicBezTo>
                <a:cubicBezTo>
                  <a:pt x="2566993" y="925458"/>
                  <a:pt x="2490826" y="1016577"/>
                  <a:pt x="2403472" y="1009650"/>
                </a:cubicBezTo>
                <a:cubicBezTo>
                  <a:pt x="2161910" y="990163"/>
                  <a:pt x="2059332" y="979693"/>
                  <a:pt x="1799970" y="1009650"/>
                </a:cubicBezTo>
                <a:cubicBezTo>
                  <a:pt x="1540608" y="1039607"/>
                  <a:pt x="1450601" y="1029947"/>
                  <a:pt x="1263523" y="1009650"/>
                </a:cubicBezTo>
                <a:cubicBezTo>
                  <a:pt x="1076445" y="989353"/>
                  <a:pt x="980280" y="1014330"/>
                  <a:pt x="771780" y="1009650"/>
                </a:cubicBezTo>
                <a:cubicBezTo>
                  <a:pt x="563280" y="1004970"/>
                  <a:pt x="395615" y="1004930"/>
                  <a:pt x="168278" y="1009650"/>
                </a:cubicBezTo>
                <a:cubicBezTo>
                  <a:pt x="67358" y="1012175"/>
                  <a:pt x="1097" y="938728"/>
                  <a:pt x="0" y="841372"/>
                </a:cubicBezTo>
                <a:cubicBezTo>
                  <a:pt x="31205" y="662289"/>
                  <a:pt x="13683" y="358798"/>
                  <a:pt x="0" y="168278"/>
                </a:cubicBezTo>
                <a:close/>
              </a:path>
            </a:pathLst>
          </a:custGeom>
          <a:solidFill>
            <a:srgbClr val="7030A0"/>
          </a:solidFill>
          <a:ln w="76200">
            <a:solidFill>
              <a:schemeClr val="bg2">
                <a:lumMod val="50000"/>
              </a:schemeClr>
            </a:solidFill>
            <a:extLst>
              <a:ext uri="{C807C97D-BFC1-408E-A445-0C87EB9F89A2}">
                <ask:lineSketchStyleProps xmlns:ask="http://schemas.microsoft.com/office/drawing/2018/sketchyshapes" sd="517576265">
                  <a:prstGeom prst="roundRect">
                    <a:avLst/>
                  </a:prstGeom>
                  <ask:type>
                    <ask:lineSketchFreehan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プロモーター</a:t>
            </a:r>
          </a:p>
        </p:txBody>
      </p:sp>
      <p:sp>
        <p:nvSpPr>
          <p:cNvPr id="49" name="四角形: 角を丸くする 48">
            <a:extLst>
              <a:ext uri="{FF2B5EF4-FFF2-40B4-BE49-F238E27FC236}">
                <a16:creationId xmlns:a16="http://schemas.microsoft.com/office/drawing/2014/main" id="{B1B1F63F-4460-4C9F-BD7B-09C9EA111EDA}"/>
              </a:ext>
            </a:extLst>
          </p:cNvPr>
          <p:cNvSpPr/>
          <p:nvPr/>
        </p:nvSpPr>
        <p:spPr>
          <a:xfrm>
            <a:off x="9191625" y="2924175"/>
            <a:ext cx="2058988" cy="1009650"/>
          </a:xfrm>
          <a:custGeom>
            <a:avLst/>
            <a:gdLst>
              <a:gd name="connsiteX0" fmla="*/ 0 w 2058988"/>
              <a:gd name="connsiteY0" fmla="*/ 168278 h 1009650"/>
              <a:gd name="connsiteX1" fmla="*/ 168278 w 2058988"/>
              <a:gd name="connsiteY1" fmla="*/ 0 h 1009650"/>
              <a:gd name="connsiteX2" fmla="*/ 759646 w 2058988"/>
              <a:gd name="connsiteY2" fmla="*/ 0 h 1009650"/>
              <a:gd name="connsiteX3" fmla="*/ 1368239 w 2058988"/>
              <a:gd name="connsiteY3" fmla="*/ 0 h 1009650"/>
              <a:gd name="connsiteX4" fmla="*/ 1890710 w 2058988"/>
              <a:gd name="connsiteY4" fmla="*/ 0 h 1009650"/>
              <a:gd name="connsiteX5" fmla="*/ 2058988 w 2058988"/>
              <a:gd name="connsiteY5" fmla="*/ 168278 h 1009650"/>
              <a:gd name="connsiteX6" fmla="*/ 2058988 w 2058988"/>
              <a:gd name="connsiteY6" fmla="*/ 511556 h 1009650"/>
              <a:gd name="connsiteX7" fmla="*/ 2058988 w 2058988"/>
              <a:gd name="connsiteY7" fmla="*/ 841372 h 1009650"/>
              <a:gd name="connsiteX8" fmla="*/ 1890710 w 2058988"/>
              <a:gd name="connsiteY8" fmla="*/ 1009650 h 1009650"/>
              <a:gd name="connsiteX9" fmla="*/ 1299342 w 2058988"/>
              <a:gd name="connsiteY9" fmla="*/ 1009650 h 1009650"/>
              <a:gd name="connsiteX10" fmla="*/ 776871 w 2058988"/>
              <a:gd name="connsiteY10" fmla="*/ 1009650 h 1009650"/>
              <a:gd name="connsiteX11" fmla="*/ 168278 w 2058988"/>
              <a:gd name="connsiteY11" fmla="*/ 1009650 h 1009650"/>
              <a:gd name="connsiteX12" fmla="*/ 0 w 2058988"/>
              <a:gd name="connsiteY12" fmla="*/ 841372 h 1009650"/>
              <a:gd name="connsiteX13" fmla="*/ 0 w 2058988"/>
              <a:gd name="connsiteY13" fmla="*/ 504825 h 1009650"/>
              <a:gd name="connsiteX14" fmla="*/ 0 w 2058988"/>
              <a:gd name="connsiteY14" fmla="*/ 168278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8988" h="1009650" fill="none" extrusionOk="0">
                <a:moveTo>
                  <a:pt x="0" y="168278"/>
                </a:moveTo>
                <a:cubicBezTo>
                  <a:pt x="-974" y="99129"/>
                  <a:pt x="76648" y="-22642"/>
                  <a:pt x="168278" y="0"/>
                </a:cubicBezTo>
                <a:cubicBezTo>
                  <a:pt x="366559" y="-14860"/>
                  <a:pt x="599819" y="37340"/>
                  <a:pt x="759646" y="0"/>
                </a:cubicBezTo>
                <a:cubicBezTo>
                  <a:pt x="919473" y="-37340"/>
                  <a:pt x="1126674" y="5677"/>
                  <a:pt x="1368239" y="0"/>
                </a:cubicBezTo>
                <a:cubicBezTo>
                  <a:pt x="1609804" y="-5677"/>
                  <a:pt x="1763687" y="46164"/>
                  <a:pt x="1890710" y="0"/>
                </a:cubicBezTo>
                <a:cubicBezTo>
                  <a:pt x="1980623" y="404"/>
                  <a:pt x="2062350" y="70219"/>
                  <a:pt x="2058988" y="168278"/>
                </a:cubicBezTo>
                <a:cubicBezTo>
                  <a:pt x="2095134" y="290278"/>
                  <a:pt x="2022062" y="408913"/>
                  <a:pt x="2058988" y="511556"/>
                </a:cubicBezTo>
                <a:cubicBezTo>
                  <a:pt x="2095914" y="614199"/>
                  <a:pt x="2052923" y="767429"/>
                  <a:pt x="2058988" y="841372"/>
                </a:cubicBezTo>
                <a:cubicBezTo>
                  <a:pt x="2065397" y="943685"/>
                  <a:pt x="1987532" y="1028009"/>
                  <a:pt x="1890710" y="1009650"/>
                </a:cubicBezTo>
                <a:cubicBezTo>
                  <a:pt x="1767573" y="1011151"/>
                  <a:pt x="1582287" y="1009341"/>
                  <a:pt x="1299342" y="1009650"/>
                </a:cubicBezTo>
                <a:cubicBezTo>
                  <a:pt x="1016397" y="1009959"/>
                  <a:pt x="927778" y="989572"/>
                  <a:pt x="776871" y="1009650"/>
                </a:cubicBezTo>
                <a:cubicBezTo>
                  <a:pt x="625964" y="1029728"/>
                  <a:pt x="368571" y="962300"/>
                  <a:pt x="168278" y="1009650"/>
                </a:cubicBezTo>
                <a:cubicBezTo>
                  <a:pt x="98685" y="1011606"/>
                  <a:pt x="-16176" y="940685"/>
                  <a:pt x="0" y="841372"/>
                </a:cubicBezTo>
                <a:cubicBezTo>
                  <a:pt x="-504" y="747772"/>
                  <a:pt x="20129" y="581951"/>
                  <a:pt x="0" y="504825"/>
                </a:cubicBezTo>
                <a:cubicBezTo>
                  <a:pt x="-20129" y="427699"/>
                  <a:pt x="5190" y="299412"/>
                  <a:pt x="0" y="168278"/>
                </a:cubicBezTo>
                <a:close/>
              </a:path>
              <a:path w="2058988" h="1009650" stroke="0" extrusionOk="0">
                <a:moveTo>
                  <a:pt x="0" y="168278"/>
                </a:moveTo>
                <a:cubicBezTo>
                  <a:pt x="-1046" y="86664"/>
                  <a:pt x="78157" y="1552"/>
                  <a:pt x="168278" y="0"/>
                </a:cubicBezTo>
                <a:cubicBezTo>
                  <a:pt x="391140" y="-22517"/>
                  <a:pt x="560193" y="1764"/>
                  <a:pt x="690749" y="0"/>
                </a:cubicBezTo>
                <a:cubicBezTo>
                  <a:pt x="821305" y="-1764"/>
                  <a:pt x="1101587" y="45330"/>
                  <a:pt x="1264893" y="0"/>
                </a:cubicBezTo>
                <a:cubicBezTo>
                  <a:pt x="1428199" y="-45330"/>
                  <a:pt x="1684479" y="56309"/>
                  <a:pt x="1890710" y="0"/>
                </a:cubicBezTo>
                <a:cubicBezTo>
                  <a:pt x="1988630" y="-364"/>
                  <a:pt x="2063496" y="79118"/>
                  <a:pt x="2058988" y="168278"/>
                </a:cubicBezTo>
                <a:cubicBezTo>
                  <a:pt x="2085767" y="251839"/>
                  <a:pt x="2024117" y="350763"/>
                  <a:pt x="2058988" y="491363"/>
                </a:cubicBezTo>
                <a:cubicBezTo>
                  <a:pt x="2093859" y="631964"/>
                  <a:pt x="2039023" y="704061"/>
                  <a:pt x="2058988" y="841372"/>
                </a:cubicBezTo>
                <a:cubicBezTo>
                  <a:pt x="2066950" y="921536"/>
                  <a:pt x="1990422" y="1016139"/>
                  <a:pt x="1890710" y="1009650"/>
                </a:cubicBezTo>
                <a:cubicBezTo>
                  <a:pt x="1764448" y="1037885"/>
                  <a:pt x="1587153" y="996439"/>
                  <a:pt x="1351015" y="1009650"/>
                </a:cubicBezTo>
                <a:cubicBezTo>
                  <a:pt x="1114878" y="1022861"/>
                  <a:pt x="996916" y="977701"/>
                  <a:pt x="759646" y="1009650"/>
                </a:cubicBezTo>
                <a:cubicBezTo>
                  <a:pt x="522376" y="1041599"/>
                  <a:pt x="368264" y="994882"/>
                  <a:pt x="168278" y="1009650"/>
                </a:cubicBezTo>
                <a:cubicBezTo>
                  <a:pt x="85099" y="1002933"/>
                  <a:pt x="17138" y="938752"/>
                  <a:pt x="0" y="841372"/>
                </a:cubicBezTo>
                <a:cubicBezTo>
                  <a:pt x="-11625" y="713488"/>
                  <a:pt x="27497" y="595994"/>
                  <a:pt x="0" y="525018"/>
                </a:cubicBezTo>
                <a:cubicBezTo>
                  <a:pt x="-27497" y="454042"/>
                  <a:pt x="3769" y="278498"/>
                  <a:pt x="0" y="168278"/>
                </a:cubicBezTo>
                <a:close/>
              </a:path>
            </a:pathLst>
          </a:custGeom>
          <a:solidFill>
            <a:schemeClr val="accent4">
              <a:lumMod val="75000"/>
            </a:schemeClr>
          </a:solidFill>
          <a:ln w="76200">
            <a:solidFill>
              <a:schemeClr val="bg1">
                <a:lumMod val="75000"/>
              </a:schemeClr>
            </a:solidFill>
            <a:extLst>
              <a:ext uri="{C807C97D-BFC1-408E-A445-0C87EB9F89A2}">
                <ask:lineSketchStyleProps xmlns:ask="http://schemas.microsoft.com/office/drawing/2018/sketchyshapes" sd="3756282048">
                  <a:prstGeom prst="roundRect">
                    <a:avLst/>
                  </a:prstGeom>
                  <ask:type>
                    <ask:lineSketchScribbl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ポリ</a:t>
            </a:r>
            <a:r>
              <a:rPr kumimoji="1" lang="en-US" altLang="ja-JP" sz="2400" dirty="0">
                <a:latin typeface="BIZ UDPゴシック" panose="020B0400000000000000" pitchFamily="50" charset="-128"/>
                <a:ea typeface="BIZ UDPゴシック" panose="020B0400000000000000" pitchFamily="50" charset="-128"/>
              </a:rPr>
              <a:t>A</a:t>
            </a: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8" name="直線コネクタ 7">
            <a:extLst>
              <a:ext uri="{FF2B5EF4-FFF2-40B4-BE49-F238E27FC236}">
                <a16:creationId xmlns:a16="http://schemas.microsoft.com/office/drawing/2014/main" id="{94D60842-42B1-43D5-B0C4-1EC6DE9D98E5}"/>
              </a:ext>
            </a:extLst>
          </p:cNvPr>
          <p:cNvCxnSpPr>
            <a:stCxn id="4" idx="3"/>
            <a:endCxn id="49" idx="1"/>
          </p:cNvCxnSpPr>
          <p:nvPr/>
        </p:nvCxnSpPr>
        <p:spPr>
          <a:xfrm>
            <a:off x="3457575" y="3429000"/>
            <a:ext cx="573405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2F3BED5B-D72A-4BCD-BB66-7D7F2E5D4B7C}"/>
              </a:ext>
            </a:extLst>
          </p:cNvPr>
          <p:cNvSpPr/>
          <p:nvPr/>
        </p:nvSpPr>
        <p:spPr>
          <a:xfrm>
            <a:off x="3819525" y="2924175"/>
            <a:ext cx="4933950" cy="1009650"/>
          </a:xfrm>
          <a:custGeom>
            <a:avLst/>
            <a:gdLst>
              <a:gd name="connsiteX0" fmla="*/ 0 w 4933950"/>
              <a:gd name="connsiteY0" fmla="*/ 168278 h 1009650"/>
              <a:gd name="connsiteX1" fmla="*/ 168278 w 4933950"/>
              <a:gd name="connsiteY1" fmla="*/ 0 h 1009650"/>
              <a:gd name="connsiteX2" fmla="*/ 834900 w 4933950"/>
              <a:gd name="connsiteY2" fmla="*/ 0 h 1009650"/>
              <a:gd name="connsiteX3" fmla="*/ 1363600 w 4933950"/>
              <a:gd name="connsiteY3" fmla="*/ 0 h 1009650"/>
              <a:gd name="connsiteX4" fmla="*/ 1938275 w 4933950"/>
              <a:gd name="connsiteY4" fmla="*/ 0 h 1009650"/>
              <a:gd name="connsiteX5" fmla="*/ 2558923 w 4933950"/>
              <a:gd name="connsiteY5" fmla="*/ 0 h 1009650"/>
              <a:gd name="connsiteX6" fmla="*/ 2995675 w 4933950"/>
              <a:gd name="connsiteY6" fmla="*/ 0 h 1009650"/>
              <a:gd name="connsiteX7" fmla="*/ 3662297 w 4933950"/>
              <a:gd name="connsiteY7" fmla="*/ 0 h 1009650"/>
              <a:gd name="connsiteX8" fmla="*/ 4190998 w 4933950"/>
              <a:gd name="connsiteY8" fmla="*/ 0 h 1009650"/>
              <a:gd name="connsiteX9" fmla="*/ 4765672 w 4933950"/>
              <a:gd name="connsiteY9" fmla="*/ 0 h 1009650"/>
              <a:gd name="connsiteX10" fmla="*/ 4933950 w 4933950"/>
              <a:gd name="connsiteY10" fmla="*/ 168278 h 1009650"/>
              <a:gd name="connsiteX11" fmla="*/ 4933950 w 4933950"/>
              <a:gd name="connsiteY11" fmla="*/ 518287 h 1009650"/>
              <a:gd name="connsiteX12" fmla="*/ 4933950 w 4933950"/>
              <a:gd name="connsiteY12" fmla="*/ 841372 h 1009650"/>
              <a:gd name="connsiteX13" fmla="*/ 4765672 w 4933950"/>
              <a:gd name="connsiteY13" fmla="*/ 1009650 h 1009650"/>
              <a:gd name="connsiteX14" fmla="*/ 4236972 w 4933950"/>
              <a:gd name="connsiteY14" fmla="*/ 1009650 h 1009650"/>
              <a:gd name="connsiteX15" fmla="*/ 3800219 w 4933950"/>
              <a:gd name="connsiteY15" fmla="*/ 1009650 h 1009650"/>
              <a:gd name="connsiteX16" fmla="*/ 3179571 w 4933950"/>
              <a:gd name="connsiteY16" fmla="*/ 1009650 h 1009650"/>
              <a:gd name="connsiteX17" fmla="*/ 2650871 w 4933950"/>
              <a:gd name="connsiteY17" fmla="*/ 1009650 h 1009650"/>
              <a:gd name="connsiteX18" fmla="*/ 2030223 w 4933950"/>
              <a:gd name="connsiteY18" fmla="*/ 1009650 h 1009650"/>
              <a:gd name="connsiteX19" fmla="*/ 1455548 w 4933950"/>
              <a:gd name="connsiteY19" fmla="*/ 1009650 h 1009650"/>
              <a:gd name="connsiteX20" fmla="*/ 834900 w 4933950"/>
              <a:gd name="connsiteY20" fmla="*/ 1009650 h 1009650"/>
              <a:gd name="connsiteX21" fmla="*/ 168278 w 4933950"/>
              <a:gd name="connsiteY21" fmla="*/ 1009650 h 1009650"/>
              <a:gd name="connsiteX22" fmla="*/ 0 w 4933950"/>
              <a:gd name="connsiteY22" fmla="*/ 841372 h 1009650"/>
              <a:gd name="connsiteX23" fmla="*/ 0 w 4933950"/>
              <a:gd name="connsiteY23" fmla="*/ 498094 h 1009650"/>
              <a:gd name="connsiteX24" fmla="*/ 0 w 4933950"/>
              <a:gd name="connsiteY24" fmla="*/ 168278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33950" h="1009650" fill="none" extrusionOk="0">
                <a:moveTo>
                  <a:pt x="0" y="168278"/>
                </a:moveTo>
                <a:cubicBezTo>
                  <a:pt x="-15266" y="98113"/>
                  <a:pt x="75997" y="20453"/>
                  <a:pt x="168278" y="0"/>
                </a:cubicBezTo>
                <a:cubicBezTo>
                  <a:pt x="437153" y="-3144"/>
                  <a:pt x="526559" y="58044"/>
                  <a:pt x="834900" y="0"/>
                </a:cubicBezTo>
                <a:cubicBezTo>
                  <a:pt x="1143241" y="-58044"/>
                  <a:pt x="1146597" y="402"/>
                  <a:pt x="1363600" y="0"/>
                </a:cubicBezTo>
                <a:cubicBezTo>
                  <a:pt x="1580603" y="-402"/>
                  <a:pt x="1694622" y="35782"/>
                  <a:pt x="1938275" y="0"/>
                </a:cubicBezTo>
                <a:cubicBezTo>
                  <a:pt x="2181928" y="-35782"/>
                  <a:pt x="2409441" y="17346"/>
                  <a:pt x="2558923" y="0"/>
                </a:cubicBezTo>
                <a:cubicBezTo>
                  <a:pt x="2708405" y="-17346"/>
                  <a:pt x="2790796" y="51516"/>
                  <a:pt x="2995675" y="0"/>
                </a:cubicBezTo>
                <a:cubicBezTo>
                  <a:pt x="3200554" y="-51516"/>
                  <a:pt x="3414621" y="10402"/>
                  <a:pt x="3662297" y="0"/>
                </a:cubicBezTo>
                <a:cubicBezTo>
                  <a:pt x="3909973" y="-10402"/>
                  <a:pt x="4066791" y="62664"/>
                  <a:pt x="4190998" y="0"/>
                </a:cubicBezTo>
                <a:cubicBezTo>
                  <a:pt x="4315205" y="-62664"/>
                  <a:pt x="4518067" y="9034"/>
                  <a:pt x="4765672" y="0"/>
                </a:cubicBezTo>
                <a:cubicBezTo>
                  <a:pt x="4849493" y="-22822"/>
                  <a:pt x="4926568" y="81195"/>
                  <a:pt x="4933950" y="168278"/>
                </a:cubicBezTo>
                <a:cubicBezTo>
                  <a:pt x="4947417" y="240298"/>
                  <a:pt x="4921660" y="349482"/>
                  <a:pt x="4933950" y="518287"/>
                </a:cubicBezTo>
                <a:cubicBezTo>
                  <a:pt x="4946240" y="687092"/>
                  <a:pt x="4903161" y="751813"/>
                  <a:pt x="4933950" y="841372"/>
                </a:cubicBezTo>
                <a:cubicBezTo>
                  <a:pt x="4932504" y="925448"/>
                  <a:pt x="4854684" y="1033740"/>
                  <a:pt x="4765672" y="1009650"/>
                </a:cubicBezTo>
                <a:cubicBezTo>
                  <a:pt x="4531267" y="1020827"/>
                  <a:pt x="4346736" y="1008220"/>
                  <a:pt x="4236972" y="1009650"/>
                </a:cubicBezTo>
                <a:cubicBezTo>
                  <a:pt x="4127208" y="1011080"/>
                  <a:pt x="3954243" y="989618"/>
                  <a:pt x="3800219" y="1009650"/>
                </a:cubicBezTo>
                <a:cubicBezTo>
                  <a:pt x="3646195" y="1029682"/>
                  <a:pt x="3414051" y="942732"/>
                  <a:pt x="3179571" y="1009650"/>
                </a:cubicBezTo>
                <a:cubicBezTo>
                  <a:pt x="2945091" y="1076568"/>
                  <a:pt x="2902919" y="986730"/>
                  <a:pt x="2650871" y="1009650"/>
                </a:cubicBezTo>
                <a:cubicBezTo>
                  <a:pt x="2398823" y="1032570"/>
                  <a:pt x="2248341" y="977463"/>
                  <a:pt x="2030223" y="1009650"/>
                </a:cubicBezTo>
                <a:cubicBezTo>
                  <a:pt x="1812105" y="1041837"/>
                  <a:pt x="1686065" y="967105"/>
                  <a:pt x="1455548" y="1009650"/>
                </a:cubicBezTo>
                <a:cubicBezTo>
                  <a:pt x="1225031" y="1052195"/>
                  <a:pt x="1069429" y="955570"/>
                  <a:pt x="834900" y="1009650"/>
                </a:cubicBezTo>
                <a:cubicBezTo>
                  <a:pt x="600371" y="1063730"/>
                  <a:pt x="312950" y="937744"/>
                  <a:pt x="168278" y="1009650"/>
                </a:cubicBezTo>
                <a:cubicBezTo>
                  <a:pt x="102392" y="1004205"/>
                  <a:pt x="-7680" y="942568"/>
                  <a:pt x="0" y="841372"/>
                </a:cubicBezTo>
                <a:cubicBezTo>
                  <a:pt x="-32731" y="725662"/>
                  <a:pt x="34401" y="570707"/>
                  <a:pt x="0" y="498094"/>
                </a:cubicBezTo>
                <a:cubicBezTo>
                  <a:pt x="-34401" y="425481"/>
                  <a:pt x="36978" y="256422"/>
                  <a:pt x="0" y="168278"/>
                </a:cubicBezTo>
                <a:close/>
              </a:path>
              <a:path w="4933950" h="1009650" stroke="0" extrusionOk="0">
                <a:moveTo>
                  <a:pt x="0" y="168278"/>
                </a:moveTo>
                <a:cubicBezTo>
                  <a:pt x="9659" y="56434"/>
                  <a:pt x="61064" y="7056"/>
                  <a:pt x="168278" y="0"/>
                </a:cubicBezTo>
                <a:cubicBezTo>
                  <a:pt x="356160" y="-56543"/>
                  <a:pt x="501461" y="27505"/>
                  <a:pt x="651004" y="0"/>
                </a:cubicBezTo>
                <a:cubicBezTo>
                  <a:pt x="800547" y="-27505"/>
                  <a:pt x="955965" y="40061"/>
                  <a:pt x="1225679" y="0"/>
                </a:cubicBezTo>
                <a:cubicBezTo>
                  <a:pt x="1495394" y="-40061"/>
                  <a:pt x="1676534" y="59236"/>
                  <a:pt x="1800353" y="0"/>
                </a:cubicBezTo>
                <a:cubicBezTo>
                  <a:pt x="1924172" y="-59236"/>
                  <a:pt x="2196093" y="11505"/>
                  <a:pt x="2375027" y="0"/>
                </a:cubicBezTo>
                <a:cubicBezTo>
                  <a:pt x="2553961" y="-11505"/>
                  <a:pt x="2726176" y="59446"/>
                  <a:pt x="3041649" y="0"/>
                </a:cubicBezTo>
                <a:cubicBezTo>
                  <a:pt x="3357122" y="-59446"/>
                  <a:pt x="3349166" y="13964"/>
                  <a:pt x="3524376" y="0"/>
                </a:cubicBezTo>
                <a:cubicBezTo>
                  <a:pt x="3699586" y="-13964"/>
                  <a:pt x="3788784" y="44956"/>
                  <a:pt x="3961128" y="0"/>
                </a:cubicBezTo>
                <a:cubicBezTo>
                  <a:pt x="4133472" y="-44956"/>
                  <a:pt x="4422376" y="79729"/>
                  <a:pt x="4765672" y="0"/>
                </a:cubicBezTo>
                <a:cubicBezTo>
                  <a:pt x="4858366" y="-2413"/>
                  <a:pt x="4935850" y="86450"/>
                  <a:pt x="4933950" y="168278"/>
                </a:cubicBezTo>
                <a:cubicBezTo>
                  <a:pt x="4961354" y="290778"/>
                  <a:pt x="4915781" y="349443"/>
                  <a:pt x="4933950" y="498094"/>
                </a:cubicBezTo>
                <a:cubicBezTo>
                  <a:pt x="4952119" y="646745"/>
                  <a:pt x="4911707" y="718075"/>
                  <a:pt x="4933950" y="841372"/>
                </a:cubicBezTo>
                <a:cubicBezTo>
                  <a:pt x="4918189" y="947188"/>
                  <a:pt x="4835620" y="1009478"/>
                  <a:pt x="4765672" y="1009650"/>
                </a:cubicBezTo>
                <a:cubicBezTo>
                  <a:pt x="4630544" y="1066484"/>
                  <a:pt x="4415868" y="951068"/>
                  <a:pt x="4236972" y="1009650"/>
                </a:cubicBezTo>
                <a:cubicBezTo>
                  <a:pt x="4058076" y="1068232"/>
                  <a:pt x="3966700" y="995050"/>
                  <a:pt x="3800219" y="1009650"/>
                </a:cubicBezTo>
                <a:cubicBezTo>
                  <a:pt x="3633738" y="1024250"/>
                  <a:pt x="3472715" y="981263"/>
                  <a:pt x="3271519" y="1009650"/>
                </a:cubicBezTo>
                <a:cubicBezTo>
                  <a:pt x="3070323" y="1038037"/>
                  <a:pt x="2933557" y="990861"/>
                  <a:pt x="2834767" y="1009650"/>
                </a:cubicBezTo>
                <a:cubicBezTo>
                  <a:pt x="2735977" y="1028439"/>
                  <a:pt x="2456134" y="996463"/>
                  <a:pt x="2168144" y="1009650"/>
                </a:cubicBezTo>
                <a:cubicBezTo>
                  <a:pt x="1880154" y="1022837"/>
                  <a:pt x="1876437" y="974319"/>
                  <a:pt x="1685418" y="1009650"/>
                </a:cubicBezTo>
                <a:cubicBezTo>
                  <a:pt x="1494399" y="1044981"/>
                  <a:pt x="1229285" y="947880"/>
                  <a:pt x="1064770" y="1009650"/>
                </a:cubicBezTo>
                <a:cubicBezTo>
                  <a:pt x="900255" y="1071420"/>
                  <a:pt x="508420" y="960607"/>
                  <a:pt x="168278" y="1009650"/>
                </a:cubicBezTo>
                <a:cubicBezTo>
                  <a:pt x="66434" y="1002073"/>
                  <a:pt x="9079" y="939337"/>
                  <a:pt x="0" y="841372"/>
                </a:cubicBezTo>
                <a:cubicBezTo>
                  <a:pt x="-22368" y="673350"/>
                  <a:pt x="19402" y="599651"/>
                  <a:pt x="0" y="504825"/>
                </a:cubicBezTo>
                <a:cubicBezTo>
                  <a:pt x="-19402" y="409999"/>
                  <a:pt x="13735" y="317245"/>
                  <a:pt x="0" y="168278"/>
                </a:cubicBezTo>
                <a:close/>
              </a:path>
            </a:pathLst>
          </a:custGeom>
          <a:solidFill>
            <a:srgbClr val="C00000"/>
          </a:solidFill>
          <a:ln w="76200">
            <a:extLst>
              <a:ext uri="{C807C97D-BFC1-408E-A445-0C87EB9F89A2}">
                <ask:lineSketchStyleProps xmlns:ask="http://schemas.microsoft.com/office/drawing/2018/sketchyshapes" sd="555125725">
                  <a:prstGeom prst="roundRect">
                    <a:avLst/>
                  </a:prstGeom>
                  <ask:type>
                    <ask:lineSketchScribble/>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遺伝コード</a:t>
            </a:r>
          </a:p>
        </p:txBody>
      </p:sp>
      <p:sp>
        <p:nvSpPr>
          <p:cNvPr id="10" name="テキスト ボックス 9">
            <a:extLst>
              <a:ext uri="{FF2B5EF4-FFF2-40B4-BE49-F238E27FC236}">
                <a16:creationId xmlns:a16="http://schemas.microsoft.com/office/drawing/2014/main" id="{1CF4351B-5313-4523-8635-E2BFD40CC5CE}"/>
              </a:ext>
            </a:extLst>
          </p:cNvPr>
          <p:cNvSpPr txBox="1"/>
          <p:nvPr/>
        </p:nvSpPr>
        <p:spPr>
          <a:xfrm>
            <a:off x="1571625" y="2209799"/>
            <a:ext cx="1200150" cy="707886"/>
          </a:xfrm>
          <a:prstGeom prst="rect">
            <a:avLst/>
          </a:prstGeom>
          <a:noFill/>
        </p:spPr>
        <p:txBody>
          <a:bodyPr wrap="square" rtlCol="0">
            <a:spAutoFit/>
          </a:bodyPr>
          <a:lstStyle/>
          <a:p>
            <a:pPr algn="ctr"/>
            <a:r>
              <a:rPr kumimoji="1" lang="ja-JP" altLang="en-US" sz="4000" dirty="0">
                <a:latin typeface="BIZ UDPゴシック" panose="020B0400000000000000" pitchFamily="50" charset="-128"/>
                <a:ea typeface="BIZ UDPゴシック" panose="020B0400000000000000" pitchFamily="50" charset="-128"/>
              </a:rPr>
              <a:t>頭</a:t>
            </a:r>
          </a:p>
        </p:txBody>
      </p:sp>
      <p:sp>
        <p:nvSpPr>
          <p:cNvPr id="50" name="テキスト ボックス 49">
            <a:extLst>
              <a:ext uri="{FF2B5EF4-FFF2-40B4-BE49-F238E27FC236}">
                <a16:creationId xmlns:a16="http://schemas.microsoft.com/office/drawing/2014/main" id="{94705F9B-D940-4CDE-A0DB-8FF3415F0980}"/>
              </a:ext>
            </a:extLst>
          </p:cNvPr>
          <p:cNvSpPr txBox="1"/>
          <p:nvPr/>
        </p:nvSpPr>
        <p:spPr>
          <a:xfrm>
            <a:off x="5724525" y="2209799"/>
            <a:ext cx="1200150" cy="707886"/>
          </a:xfrm>
          <a:prstGeom prst="rect">
            <a:avLst/>
          </a:prstGeom>
          <a:noFill/>
        </p:spPr>
        <p:txBody>
          <a:bodyPr wrap="square" rtlCol="0">
            <a:spAutoFit/>
          </a:bodyPr>
          <a:lstStyle/>
          <a:p>
            <a:pPr algn="ctr"/>
            <a:r>
              <a:rPr lang="ja-JP" altLang="en-US" sz="4000" dirty="0">
                <a:latin typeface="BIZ UDPゴシック" panose="020B0400000000000000" pitchFamily="50" charset="-128"/>
                <a:ea typeface="BIZ UDPゴシック" panose="020B0400000000000000" pitchFamily="50" charset="-128"/>
              </a:rPr>
              <a:t>胴体</a:t>
            </a:r>
            <a:endParaRPr kumimoji="1" lang="ja-JP" altLang="en-US" sz="4000" dirty="0">
              <a:latin typeface="BIZ UDPゴシック" panose="020B0400000000000000" pitchFamily="50" charset="-128"/>
              <a:ea typeface="BIZ UDPゴシック" panose="020B0400000000000000" pitchFamily="50" charset="-128"/>
            </a:endParaRPr>
          </a:p>
        </p:txBody>
      </p:sp>
      <p:sp>
        <p:nvSpPr>
          <p:cNvPr id="63" name="テキスト ボックス 62">
            <a:extLst>
              <a:ext uri="{FF2B5EF4-FFF2-40B4-BE49-F238E27FC236}">
                <a16:creationId xmlns:a16="http://schemas.microsoft.com/office/drawing/2014/main" id="{3D813D0D-E77B-42CC-A67B-2687926A31E4}"/>
              </a:ext>
            </a:extLst>
          </p:cNvPr>
          <p:cNvSpPr txBox="1"/>
          <p:nvPr/>
        </p:nvSpPr>
        <p:spPr>
          <a:xfrm>
            <a:off x="9621044" y="2216289"/>
            <a:ext cx="1200150" cy="707886"/>
          </a:xfrm>
          <a:prstGeom prst="rect">
            <a:avLst/>
          </a:prstGeom>
          <a:noFill/>
        </p:spPr>
        <p:txBody>
          <a:bodyPr wrap="square" rtlCol="0">
            <a:spAutoFit/>
          </a:bodyPr>
          <a:lstStyle/>
          <a:p>
            <a:pPr algn="ctr"/>
            <a:r>
              <a:rPr lang="ja-JP" altLang="en-US" sz="4000" dirty="0">
                <a:latin typeface="BIZ UDPゴシック" panose="020B0400000000000000" pitchFamily="50" charset="-128"/>
                <a:ea typeface="BIZ UDPゴシック" panose="020B0400000000000000" pitchFamily="50" charset="-128"/>
              </a:rPr>
              <a:t>尻尾</a:t>
            </a:r>
            <a:endParaRPr kumimoji="1" lang="ja-JP" altLang="en-US" sz="4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47925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kumimoji="1" lang="en-US" altLang="ja-JP" sz="2400" dirty="0">
                <a:solidFill>
                  <a:srgbClr val="FFC000"/>
                </a:solidFill>
                <a:latin typeface="BIZ UDPゴシック" panose="020B0400000000000000" pitchFamily="50" charset="-128"/>
                <a:ea typeface="BIZ UDPゴシック" panose="020B0400000000000000" pitchFamily="50" charset="-128"/>
              </a:rPr>
              <a:t>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医薬の製造（１）</a:t>
            </a:r>
          </a:p>
        </p:txBody>
      </p:sp>
      <p:sp>
        <p:nvSpPr>
          <p:cNvPr id="5" name="テキスト ボックス 4">
            <a:extLst>
              <a:ext uri="{FF2B5EF4-FFF2-40B4-BE49-F238E27FC236}">
                <a16:creationId xmlns:a16="http://schemas.microsoft.com/office/drawing/2014/main" id="{9D8FEC24-D70E-408D-AED0-0B70342E8EB6}"/>
              </a:ext>
            </a:extLst>
          </p:cNvPr>
          <p:cNvSpPr txBox="1"/>
          <p:nvPr/>
        </p:nvSpPr>
        <p:spPr>
          <a:xfrm>
            <a:off x="2839833" y="1620149"/>
            <a:ext cx="2290441" cy="646331"/>
          </a:xfrm>
          <a:prstGeom prst="rect">
            <a:avLst/>
          </a:prstGeom>
          <a:noFill/>
        </p:spPr>
        <p:txBody>
          <a:bodyPr wrap="square" rtlCol="0">
            <a:spAutoFit/>
          </a:bodyPr>
          <a:lstStyle/>
          <a:p>
            <a:pPr algn="r"/>
            <a:r>
              <a:rPr kumimoji="1" lang="ja-JP" altLang="en-US" sz="1600" dirty="0">
                <a:latin typeface="Arial Rounded MT Bold" panose="020F0704030504030204" pitchFamily="34" charset="0"/>
                <a:ea typeface="BIZ UDPゴシック" panose="020B0400000000000000" pitchFamily="50" charset="-128"/>
              </a:rPr>
              <a:t>プラスミド</a:t>
            </a:r>
            <a:r>
              <a:rPr kumimoji="1" lang="en-US" altLang="ja-JP" dirty="0">
                <a:latin typeface="Arial Rounded MT Bold" panose="020F0704030504030204" pitchFamily="34" charset="0"/>
                <a:ea typeface="BIZ UDPゴシック" panose="020B0400000000000000" pitchFamily="50" charset="-128"/>
              </a:rPr>
              <a:t>DNA</a:t>
            </a:r>
          </a:p>
          <a:p>
            <a:pPr algn="r"/>
            <a:r>
              <a:rPr lang="ja-JP" altLang="en-US" dirty="0">
                <a:latin typeface="Amasis MT Pro Black" panose="02040A04050005020304" pitchFamily="18" charset="0"/>
                <a:ea typeface="BIZ UDPゴシック" panose="020B0400000000000000" pitchFamily="50" charset="-128"/>
              </a:rPr>
              <a:t>（</a:t>
            </a:r>
            <a:r>
              <a:rPr lang="en-US" altLang="ja-JP" dirty="0">
                <a:latin typeface="Amasis MT Pro Black" panose="02040A04050005020304" pitchFamily="18" charset="0"/>
                <a:ea typeface="BIZ UDPゴシック" panose="020B0400000000000000" pitchFamily="50" charset="-128"/>
              </a:rPr>
              <a:t>Plasmid</a:t>
            </a:r>
            <a:r>
              <a:rPr lang="ja-JP" altLang="en-US" dirty="0">
                <a:latin typeface="Amasis MT Pro Black" panose="02040A04050005020304" pitchFamily="18" charset="0"/>
                <a:ea typeface="BIZ UDPゴシック" panose="020B0400000000000000" pitchFamily="50" charset="-128"/>
              </a:rPr>
              <a:t>）</a:t>
            </a:r>
            <a:endParaRPr kumimoji="1" lang="ja-JP" altLang="en-US" dirty="0">
              <a:latin typeface="Amasis MT Pro Black" panose="02040A04050005020304" pitchFamily="18" charset="0"/>
              <a:ea typeface="BIZ UDPゴシック" panose="020B0400000000000000" pitchFamily="50" charset="-128"/>
            </a:endParaRPr>
          </a:p>
        </p:txBody>
      </p:sp>
      <p:sp>
        <p:nvSpPr>
          <p:cNvPr id="6" name="円: 塗りつぶしなし 5">
            <a:extLst>
              <a:ext uri="{FF2B5EF4-FFF2-40B4-BE49-F238E27FC236}">
                <a16:creationId xmlns:a16="http://schemas.microsoft.com/office/drawing/2014/main" id="{BBF37835-C865-493C-A877-D687CF542480}"/>
              </a:ext>
            </a:extLst>
          </p:cNvPr>
          <p:cNvSpPr/>
          <p:nvPr/>
        </p:nvSpPr>
        <p:spPr>
          <a:xfrm>
            <a:off x="5061751" y="1012055"/>
            <a:ext cx="2068497" cy="1997476"/>
          </a:xfrm>
          <a:prstGeom prst="donut">
            <a:avLst>
              <a:gd name="adj" fmla="val 5880"/>
            </a:avLst>
          </a:prstGeom>
          <a:solidFill>
            <a:schemeClr val="accent3">
              <a:lumMod val="40000"/>
              <a:lumOff val="60000"/>
            </a:schemeClr>
          </a:solidFill>
          <a:ln w="28575">
            <a:solidFill>
              <a:schemeClr val="accent2">
                <a:lumMod val="75000"/>
              </a:schemeClr>
            </a:solidFill>
            <a:prstDash val="sysDot"/>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アーチ 6">
            <a:extLst>
              <a:ext uri="{FF2B5EF4-FFF2-40B4-BE49-F238E27FC236}">
                <a16:creationId xmlns:a16="http://schemas.microsoft.com/office/drawing/2014/main" id="{039F82F1-A0E1-4748-96F5-068D66E36CFE}"/>
              </a:ext>
            </a:extLst>
          </p:cNvPr>
          <p:cNvSpPr/>
          <p:nvPr/>
        </p:nvSpPr>
        <p:spPr>
          <a:xfrm rot="5400000">
            <a:off x="5717441" y="1437814"/>
            <a:ext cx="1679653" cy="1145960"/>
          </a:xfrm>
          <a:prstGeom prst="blockArc">
            <a:avLst>
              <a:gd name="adj1" fmla="val 11568330"/>
              <a:gd name="adj2" fmla="val 20973178"/>
              <a:gd name="adj3" fmla="val 12644"/>
            </a:avLst>
          </a:prstGeom>
          <a:solidFill>
            <a:srgbClr val="FF0000"/>
          </a:solidFill>
          <a:ln w="28575">
            <a:solidFill>
              <a:srgbClr val="FF0000"/>
            </a:solidFill>
            <a:prstDash val="sysDot"/>
          </a:ln>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5A5E2113-B3FB-4950-9DD6-A0C31E78E253}"/>
              </a:ext>
            </a:extLst>
          </p:cNvPr>
          <p:cNvSpPr txBox="1"/>
          <p:nvPr/>
        </p:nvSpPr>
        <p:spPr>
          <a:xfrm>
            <a:off x="7289348" y="1221660"/>
            <a:ext cx="385212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スパイクタンパク質の遺伝コード</a:t>
            </a:r>
          </a:p>
        </p:txBody>
      </p:sp>
      <p:sp>
        <p:nvSpPr>
          <p:cNvPr id="9" name="矢印: ストライプ 8">
            <a:extLst>
              <a:ext uri="{FF2B5EF4-FFF2-40B4-BE49-F238E27FC236}">
                <a16:creationId xmlns:a16="http://schemas.microsoft.com/office/drawing/2014/main" id="{C51CAC15-36BD-4132-9B9E-BA06FD4C699C}"/>
              </a:ext>
            </a:extLst>
          </p:cNvPr>
          <p:cNvSpPr/>
          <p:nvPr/>
        </p:nvSpPr>
        <p:spPr>
          <a:xfrm rot="9826392">
            <a:off x="7110112" y="1246595"/>
            <a:ext cx="479394" cy="461665"/>
          </a:xfrm>
          <a:prstGeom prst="stripedRightArrow">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3CC507FB-0849-4AD1-ABD1-43D901619D5A}"/>
              </a:ext>
            </a:extLst>
          </p:cNvPr>
          <p:cNvSpPr/>
          <p:nvPr/>
        </p:nvSpPr>
        <p:spPr>
          <a:xfrm rot="21145841">
            <a:off x="2559198" y="4475627"/>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BF03561F-253A-4709-B848-499034BDE64B}"/>
              </a:ext>
            </a:extLst>
          </p:cNvPr>
          <p:cNvSpPr/>
          <p:nvPr/>
        </p:nvSpPr>
        <p:spPr>
          <a:xfrm>
            <a:off x="1602066" y="4877797"/>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9E76BFD5-D040-4418-9EE6-BADB1EEC5ED0}"/>
              </a:ext>
            </a:extLst>
          </p:cNvPr>
          <p:cNvSpPr/>
          <p:nvPr/>
        </p:nvSpPr>
        <p:spPr>
          <a:xfrm>
            <a:off x="1905098" y="5179845"/>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78C8158C-EEB4-4C38-98AB-F3010AA58C3D}"/>
              </a:ext>
            </a:extLst>
          </p:cNvPr>
          <p:cNvSpPr/>
          <p:nvPr/>
        </p:nvSpPr>
        <p:spPr>
          <a:xfrm>
            <a:off x="1841765" y="5046680"/>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7204DE75-782A-4662-BBE2-5593D345CF04}"/>
              </a:ext>
            </a:extLst>
          </p:cNvPr>
          <p:cNvSpPr txBox="1"/>
          <p:nvPr/>
        </p:nvSpPr>
        <p:spPr>
          <a:xfrm>
            <a:off x="2575935" y="4079903"/>
            <a:ext cx="237301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E049EC40-FA1A-43E5-9168-98EFE2E85AE3}"/>
              </a:ext>
            </a:extLst>
          </p:cNvPr>
          <p:cNvSpPr txBox="1"/>
          <p:nvPr/>
        </p:nvSpPr>
        <p:spPr>
          <a:xfrm>
            <a:off x="2361109" y="5348521"/>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E.coli bacterium</a:t>
            </a:r>
            <a:endParaRPr lang="ja-JP" altLang="en-US" sz="1400" dirty="0">
              <a:latin typeface="Arial Rounded MT Bold" panose="020F0704030504030204" pitchFamily="34" charset="0"/>
              <a:ea typeface="BIZ UDPゴシック" panose="020B0400000000000000" pitchFamily="50" charset="-128"/>
            </a:endParaRPr>
          </a:p>
        </p:txBody>
      </p:sp>
      <p:sp>
        <p:nvSpPr>
          <p:cNvPr id="22" name="四角形: 角を丸くする 21">
            <a:extLst>
              <a:ext uri="{FF2B5EF4-FFF2-40B4-BE49-F238E27FC236}">
                <a16:creationId xmlns:a16="http://schemas.microsoft.com/office/drawing/2014/main" id="{A30E103C-4AAA-4CC5-A9A8-325D5E6BFB04}"/>
              </a:ext>
            </a:extLst>
          </p:cNvPr>
          <p:cNvSpPr/>
          <p:nvPr/>
        </p:nvSpPr>
        <p:spPr>
          <a:xfrm rot="21145841">
            <a:off x="8361893" y="4491337"/>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C9E40A08-077E-47F8-BA16-C2CBB489E9C6}"/>
              </a:ext>
            </a:extLst>
          </p:cNvPr>
          <p:cNvSpPr/>
          <p:nvPr/>
        </p:nvSpPr>
        <p:spPr>
          <a:xfrm>
            <a:off x="7404761" y="4893507"/>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F4CA88CB-DCDA-46A6-955D-ADA0657ADCE6}"/>
              </a:ext>
            </a:extLst>
          </p:cNvPr>
          <p:cNvSpPr/>
          <p:nvPr/>
        </p:nvSpPr>
        <p:spPr>
          <a:xfrm>
            <a:off x="7707793" y="5195555"/>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図形 24">
            <a:extLst>
              <a:ext uri="{FF2B5EF4-FFF2-40B4-BE49-F238E27FC236}">
                <a16:creationId xmlns:a16="http://schemas.microsoft.com/office/drawing/2014/main" id="{64A71E6A-5351-4510-8438-F39C4DDF9BE8}"/>
              </a:ext>
            </a:extLst>
          </p:cNvPr>
          <p:cNvSpPr/>
          <p:nvPr/>
        </p:nvSpPr>
        <p:spPr>
          <a:xfrm>
            <a:off x="7644460" y="5062390"/>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4926BCD0-C2CB-4AC7-BF22-883624B9E784}"/>
              </a:ext>
            </a:extLst>
          </p:cNvPr>
          <p:cNvSpPr txBox="1"/>
          <p:nvPr/>
        </p:nvSpPr>
        <p:spPr>
          <a:xfrm>
            <a:off x="8350506" y="4021884"/>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2CAC9B4C-D529-43C7-B6D4-CF0EB86CE014}"/>
              </a:ext>
            </a:extLst>
          </p:cNvPr>
          <p:cNvSpPr txBox="1"/>
          <p:nvPr/>
        </p:nvSpPr>
        <p:spPr>
          <a:xfrm>
            <a:off x="8163804" y="5364231"/>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21" name="図 20">
            <a:extLst>
              <a:ext uri="{FF2B5EF4-FFF2-40B4-BE49-F238E27FC236}">
                <a16:creationId xmlns:a16="http://schemas.microsoft.com/office/drawing/2014/main" id="{5DD5DEE7-B172-43E2-B699-9F9EE46AF2DF}"/>
              </a:ext>
            </a:extLst>
          </p:cNvPr>
          <p:cNvPicPr>
            <a:picLocks noChangeAspect="1"/>
          </p:cNvPicPr>
          <p:nvPr/>
        </p:nvPicPr>
        <p:blipFill>
          <a:blip r:embed="rId3"/>
          <a:stretch>
            <a:fillRect/>
          </a:stretch>
        </p:blipFill>
        <p:spPr>
          <a:xfrm>
            <a:off x="8741315" y="4746113"/>
            <a:ext cx="394841" cy="369332"/>
          </a:xfrm>
          <a:prstGeom prst="rect">
            <a:avLst/>
          </a:prstGeom>
          <a:effectLst>
            <a:glow rad="63500">
              <a:schemeClr val="accent1">
                <a:satMod val="175000"/>
                <a:alpha val="40000"/>
              </a:schemeClr>
            </a:glow>
          </a:effectLst>
        </p:spPr>
      </p:pic>
      <p:cxnSp>
        <p:nvCxnSpPr>
          <p:cNvPr id="31" name="直線矢印コネクタ 30">
            <a:extLst>
              <a:ext uri="{FF2B5EF4-FFF2-40B4-BE49-F238E27FC236}">
                <a16:creationId xmlns:a16="http://schemas.microsoft.com/office/drawing/2014/main" id="{4FB42B19-5851-49BF-A525-8B18F6A0970E}"/>
              </a:ext>
            </a:extLst>
          </p:cNvPr>
          <p:cNvCxnSpPr>
            <a:cxnSpLocks/>
          </p:cNvCxnSpPr>
          <p:nvPr/>
        </p:nvCxnSpPr>
        <p:spPr>
          <a:xfrm>
            <a:off x="4372397" y="4808626"/>
            <a:ext cx="365490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2BFF546-E7E5-4D3B-AA83-690A3B240642}"/>
              </a:ext>
            </a:extLst>
          </p:cNvPr>
          <p:cNvCxnSpPr>
            <a:cxnSpLocks/>
          </p:cNvCxnSpPr>
          <p:nvPr/>
        </p:nvCxnSpPr>
        <p:spPr>
          <a:xfrm>
            <a:off x="6093302" y="3133068"/>
            <a:ext cx="2698" cy="1675558"/>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75378F2-EA6E-4C21-985F-B5A6AC8C612E}"/>
              </a:ext>
            </a:extLst>
          </p:cNvPr>
          <p:cNvSpPr txBox="1"/>
          <p:nvPr/>
        </p:nvSpPr>
        <p:spPr>
          <a:xfrm>
            <a:off x="9127404" y="4670126"/>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pic>
        <p:nvPicPr>
          <p:cNvPr id="28" name="図 27">
            <a:extLst>
              <a:ext uri="{FF2B5EF4-FFF2-40B4-BE49-F238E27FC236}">
                <a16:creationId xmlns:a16="http://schemas.microsoft.com/office/drawing/2014/main" id="{AF7F9FA4-22CB-422D-B36F-07D17328410A}"/>
              </a:ext>
            </a:extLst>
          </p:cNvPr>
          <p:cNvPicPr>
            <a:picLocks noChangeAspect="1"/>
          </p:cNvPicPr>
          <p:nvPr/>
        </p:nvPicPr>
        <p:blipFill>
          <a:blip r:embed="rId3"/>
          <a:stretch>
            <a:fillRect/>
          </a:stretch>
        </p:blipFill>
        <p:spPr>
          <a:xfrm>
            <a:off x="8150701" y="2942281"/>
            <a:ext cx="394841" cy="369332"/>
          </a:xfrm>
          <a:prstGeom prst="rect">
            <a:avLst/>
          </a:prstGeom>
          <a:effectLst>
            <a:glow rad="63500">
              <a:schemeClr val="accent1">
                <a:satMod val="175000"/>
                <a:alpha val="40000"/>
              </a:schemeClr>
            </a:glow>
          </a:effectLst>
        </p:spPr>
      </p:pic>
      <p:pic>
        <p:nvPicPr>
          <p:cNvPr id="29" name="図 28">
            <a:extLst>
              <a:ext uri="{FF2B5EF4-FFF2-40B4-BE49-F238E27FC236}">
                <a16:creationId xmlns:a16="http://schemas.microsoft.com/office/drawing/2014/main" id="{6DA3A41F-B4DF-424B-9695-FE9E8AB16A0B}"/>
              </a:ext>
            </a:extLst>
          </p:cNvPr>
          <p:cNvPicPr>
            <a:picLocks noChangeAspect="1"/>
          </p:cNvPicPr>
          <p:nvPr/>
        </p:nvPicPr>
        <p:blipFill>
          <a:blip r:embed="rId3"/>
          <a:stretch>
            <a:fillRect/>
          </a:stretch>
        </p:blipFill>
        <p:spPr>
          <a:xfrm>
            <a:off x="8762924" y="3003974"/>
            <a:ext cx="394841" cy="369332"/>
          </a:xfrm>
          <a:prstGeom prst="rect">
            <a:avLst/>
          </a:prstGeom>
          <a:effectLst>
            <a:glow rad="63500">
              <a:schemeClr val="accent1">
                <a:satMod val="175000"/>
                <a:alpha val="40000"/>
              </a:schemeClr>
            </a:glow>
          </a:effectLst>
        </p:spPr>
      </p:pic>
      <p:pic>
        <p:nvPicPr>
          <p:cNvPr id="30" name="図 29">
            <a:extLst>
              <a:ext uri="{FF2B5EF4-FFF2-40B4-BE49-F238E27FC236}">
                <a16:creationId xmlns:a16="http://schemas.microsoft.com/office/drawing/2014/main" id="{BBDCC248-5D3F-45F1-A9D9-2247F27206FC}"/>
              </a:ext>
            </a:extLst>
          </p:cNvPr>
          <p:cNvPicPr>
            <a:picLocks noChangeAspect="1"/>
          </p:cNvPicPr>
          <p:nvPr/>
        </p:nvPicPr>
        <p:blipFill>
          <a:blip r:embed="rId3"/>
          <a:stretch>
            <a:fillRect/>
          </a:stretch>
        </p:blipFill>
        <p:spPr>
          <a:xfrm>
            <a:off x="9257858" y="2543334"/>
            <a:ext cx="394841" cy="369332"/>
          </a:xfrm>
          <a:prstGeom prst="rect">
            <a:avLst/>
          </a:prstGeom>
          <a:effectLst>
            <a:glow rad="63500">
              <a:schemeClr val="accent1">
                <a:satMod val="175000"/>
                <a:alpha val="40000"/>
              </a:schemeClr>
            </a:glow>
          </a:effectLst>
        </p:spPr>
      </p:pic>
      <p:pic>
        <p:nvPicPr>
          <p:cNvPr id="32" name="図 31">
            <a:extLst>
              <a:ext uri="{FF2B5EF4-FFF2-40B4-BE49-F238E27FC236}">
                <a16:creationId xmlns:a16="http://schemas.microsoft.com/office/drawing/2014/main" id="{2A025154-7BC7-491C-A435-FD8648BB6A17}"/>
              </a:ext>
            </a:extLst>
          </p:cNvPr>
          <p:cNvPicPr>
            <a:picLocks noChangeAspect="1"/>
          </p:cNvPicPr>
          <p:nvPr/>
        </p:nvPicPr>
        <p:blipFill>
          <a:blip r:embed="rId3"/>
          <a:stretch>
            <a:fillRect/>
          </a:stretch>
        </p:blipFill>
        <p:spPr>
          <a:xfrm>
            <a:off x="7855363" y="2428228"/>
            <a:ext cx="394841" cy="369332"/>
          </a:xfrm>
          <a:prstGeom prst="rect">
            <a:avLst/>
          </a:prstGeom>
          <a:effectLst>
            <a:glow rad="63500">
              <a:schemeClr val="accent1">
                <a:satMod val="175000"/>
                <a:alpha val="40000"/>
              </a:schemeClr>
            </a:glow>
          </a:effectLst>
        </p:spPr>
      </p:pic>
      <p:pic>
        <p:nvPicPr>
          <p:cNvPr id="33" name="図 32">
            <a:extLst>
              <a:ext uri="{FF2B5EF4-FFF2-40B4-BE49-F238E27FC236}">
                <a16:creationId xmlns:a16="http://schemas.microsoft.com/office/drawing/2014/main" id="{1E6C24C2-2793-450F-8117-FFF7C2CF07A0}"/>
              </a:ext>
            </a:extLst>
          </p:cNvPr>
          <p:cNvPicPr>
            <a:picLocks noChangeAspect="1"/>
          </p:cNvPicPr>
          <p:nvPr/>
        </p:nvPicPr>
        <p:blipFill>
          <a:blip r:embed="rId3"/>
          <a:stretch>
            <a:fillRect/>
          </a:stretch>
        </p:blipFill>
        <p:spPr>
          <a:xfrm>
            <a:off x="8568175" y="2388250"/>
            <a:ext cx="394841" cy="369332"/>
          </a:xfrm>
          <a:prstGeom prst="rect">
            <a:avLst/>
          </a:prstGeom>
          <a:effectLst>
            <a:glow rad="63500">
              <a:schemeClr val="accent1">
                <a:satMod val="175000"/>
                <a:alpha val="40000"/>
              </a:schemeClr>
            </a:glow>
          </a:effectLst>
        </p:spPr>
      </p:pic>
      <p:sp>
        <p:nvSpPr>
          <p:cNvPr id="39" name="四角形: 角を丸くする 38">
            <a:extLst>
              <a:ext uri="{FF2B5EF4-FFF2-40B4-BE49-F238E27FC236}">
                <a16:creationId xmlns:a16="http://schemas.microsoft.com/office/drawing/2014/main" id="{D8D45EAD-9B26-4D81-90F3-B7A387F52597}"/>
              </a:ext>
            </a:extLst>
          </p:cNvPr>
          <p:cNvSpPr/>
          <p:nvPr/>
        </p:nvSpPr>
        <p:spPr>
          <a:xfrm rot="21145841">
            <a:off x="10081838" y="5456925"/>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36C90831-F497-410C-9D6C-8E4B1814C169}"/>
              </a:ext>
            </a:extLst>
          </p:cNvPr>
          <p:cNvSpPr/>
          <p:nvPr/>
        </p:nvSpPr>
        <p:spPr>
          <a:xfrm>
            <a:off x="9124706" y="5859095"/>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図形 40">
            <a:extLst>
              <a:ext uri="{FF2B5EF4-FFF2-40B4-BE49-F238E27FC236}">
                <a16:creationId xmlns:a16="http://schemas.microsoft.com/office/drawing/2014/main" id="{9927F5EB-923B-4666-93B8-6C3848FDAD38}"/>
              </a:ext>
            </a:extLst>
          </p:cNvPr>
          <p:cNvSpPr/>
          <p:nvPr/>
        </p:nvSpPr>
        <p:spPr>
          <a:xfrm>
            <a:off x="9427738" y="6161143"/>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6B85767-800A-4105-8173-04167951FC33}"/>
              </a:ext>
            </a:extLst>
          </p:cNvPr>
          <p:cNvSpPr/>
          <p:nvPr/>
        </p:nvSpPr>
        <p:spPr>
          <a:xfrm>
            <a:off x="9364405" y="6027978"/>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4FDA66E-B382-4F16-B6D1-B36C5D34E4A0}"/>
              </a:ext>
            </a:extLst>
          </p:cNvPr>
          <p:cNvSpPr txBox="1"/>
          <p:nvPr/>
        </p:nvSpPr>
        <p:spPr>
          <a:xfrm>
            <a:off x="9883749" y="6329819"/>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44" name="図 43">
            <a:extLst>
              <a:ext uri="{FF2B5EF4-FFF2-40B4-BE49-F238E27FC236}">
                <a16:creationId xmlns:a16="http://schemas.microsoft.com/office/drawing/2014/main" id="{AAFA970E-AA7F-4227-B80D-2EAA53593B9C}"/>
              </a:ext>
            </a:extLst>
          </p:cNvPr>
          <p:cNvPicPr>
            <a:picLocks noChangeAspect="1"/>
          </p:cNvPicPr>
          <p:nvPr/>
        </p:nvPicPr>
        <p:blipFill>
          <a:blip r:embed="rId3"/>
          <a:stretch>
            <a:fillRect/>
          </a:stretch>
        </p:blipFill>
        <p:spPr>
          <a:xfrm>
            <a:off x="10461260" y="5711701"/>
            <a:ext cx="394841" cy="369332"/>
          </a:xfrm>
          <a:prstGeom prst="rect">
            <a:avLst/>
          </a:prstGeom>
          <a:effectLst>
            <a:glow rad="63500">
              <a:schemeClr val="accent1">
                <a:satMod val="175000"/>
                <a:alpha val="40000"/>
              </a:schemeClr>
            </a:glow>
          </a:effectLst>
        </p:spPr>
      </p:pic>
      <p:sp>
        <p:nvSpPr>
          <p:cNvPr id="45" name="テキスト ボックス 44">
            <a:extLst>
              <a:ext uri="{FF2B5EF4-FFF2-40B4-BE49-F238E27FC236}">
                <a16:creationId xmlns:a16="http://schemas.microsoft.com/office/drawing/2014/main" id="{82085229-3ACD-46F0-9D03-9B560C58DBBD}"/>
              </a:ext>
            </a:extLst>
          </p:cNvPr>
          <p:cNvSpPr txBox="1"/>
          <p:nvPr/>
        </p:nvSpPr>
        <p:spPr>
          <a:xfrm>
            <a:off x="10847349" y="5635714"/>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pic>
        <p:nvPicPr>
          <p:cNvPr id="2" name="図 1">
            <a:extLst>
              <a:ext uri="{FF2B5EF4-FFF2-40B4-BE49-F238E27FC236}">
                <a16:creationId xmlns:a16="http://schemas.microsoft.com/office/drawing/2014/main" id="{854D2926-1771-4CDF-9434-7B2E3F515E05}"/>
              </a:ext>
            </a:extLst>
          </p:cNvPr>
          <p:cNvPicPr>
            <a:picLocks noChangeAspect="1"/>
          </p:cNvPicPr>
          <p:nvPr/>
        </p:nvPicPr>
        <p:blipFill>
          <a:blip r:embed="rId4"/>
          <a:stretch>
            <a:fillRect/>
          </a:stretch>
        </p:blipFill>
        <p:spPr>
          <a:xfrm>
            <a:off x="9992017" y="4206551"/>
            <a:ext cx="1875436" cy="894816"/>
          </a:xfrm>
          <a:prstGeom prst="rect">
            <a:avLst/>
          </a:prstGeom>
        </p:spPr>
      </p:pic>
      <p:pic>
        <p:nvPicPr>
          <p:cNvPr id="59" name="図 58">
            <a:extLst>
              <a:ext uri="{FF2B5EF4-FFF2-40B4-BE49-F238E27FC236}">
                <a16:creationId xmlns:a16="http://schemas.microsoft.com/office/drawing/2014/main" id="{2ABA9BB2-E1F5-4F68-8D61-8146A7B7EE02}"/>
              </a:ext>
            </a:extLst>
          </p:cNvPr>
          <p:cNvPicPr>
            <a:picLocks noChangeAspect="1"/>
          </p:cNvPicPr>
          <p:nvPr/>
        </p:nvPicPr>
        <p:blipFill>
          <a:blip r:embed="rId4"/>
          <a:stretch>
            <a:fillRect/>
          </a:stretch>
        </p:blipFill>
        <p:spPr>
          <a:xfrm rot="705606">
            <a:off x="9327508" y="3072837"/>
            <a:ext cx="2462768" cy="1080217"/>
          </a:xfrm>
          <a:prstGeom prst="rect">
            <a:avLst/>
          </a:prstGeom>
        </p:spPr>
      </p:pic>
      <p:pic>
        <p:nvPicPr>
          <p:cNvPr id="60" name="図 59">
            <a:extLst>
              <a:ext uri="{FF2B5EF4-FFF2-40B4-BE49-F238E27FC236}">
                <a16:creationId xmlns:a16="http://schemas.microsoft.com/office/drawing/2014/main" id="{1EC8297A-6F56-417C-B572-35328E32E699}"/>
              </a:ext>
            </a:extLst>
          </p:cNvPr>
          <p:cNvPicPr>
            <a:picLocks noChangeAspect="1"/>
          </p:cNvPicPr>
          <p:nvPr/>
        </p:nvPicPr>
        <p:blipFill>
          <a:blip r:embed="rId3"/>
          <a:stretch>
            <a:fillRect/>
          </a:stretch>
        </p:blipFill>
        <p:spPr>
          <a:xfrm>
            <a:off x="8174334" y="1973933"/>
            <a:ext cx="394841" cy="369332"/>
          </a:xfrm>
          <a:prstGeom prst="rect">
            <a:avLst/>
          </a:prstGeom>
          <a:effectLst>
            <a:glow rad="63500">
              <a:schemeClr val="accent1">
                <a:satMod val="175000"/>
                <a:alpha val="40000"/>
              </a:schemeClr>
            </a:glow>
          </a:effectLst>
        </p:spPr>
      </p:pic>
      <p:pic>
        <p:nvPicPr>
          <p:cNvPr id="61" name="図 60">
            <a:extLst>
              <a:ext uri="{FF2B5EF4-FFF2-40B4-BE49-F238E27FC236}">
                <a16:creationId xmlns:a16="http://schemas.microsoft.com/office/drawing/2014/main" id="{B3B2887D-F453-4F6D-B1FF-8EB0495D4E2D}"/>
              </a:ext>
            </a:extLst>
          </p:cNvPr>
          <p:cNvPicPr>
            <a:picLocks noChangeAspect="1"/>
          </p:cNvPicPr>
          <p:nvPr/>
        </p:nvPicPr>
        <p:blipFill>
          <a:blip r:embed="rId3"/>
          <a:stretch>
            <a:fillRect/>
          </a:stretch>
        </p:blipFill>
        <p:spPr>
          <a:xfrm>
            <a:off x="9000631" y="1965449"/>
            <a:ext cx="394841" cy="369332"/>
          </a:xfrm>
          <a:prstGeom prst="rect">
            <a:avLst/>
          </a:prstGeom>
          <a:effectLst>
            <a:glow rad="63500">
              <a:schemeClr val="accent1">
                <a:satMod val="175000"/>
                <a:alpha val="40000"/>
              </a:schemeClr>
            </a:glow>
          </a:effectLst>
        </p:spPr>
      </p:pic>
      <p:sp>
        <p:nvSpPr>
          <p:cNvPr id="62" name="テキスト ボックス 61">
            <a:extLst>
              <a:ext uri="{FF2B5EF4-FFF2-40B4-BE49-F238E27FC236}">
                <a16:creationId xmlns:a16="http://schemas.microsoft.com/office/drawing/2014/main" id="{C4F78E2D-060C-48E3-9F30-771A789F34F2}"/>
              </a:ext>
            </a:extLst>
          </p:cNvPr>
          <p:cNvSpPr txBox="1"/>
          <p:nvPr/>
        </p:nvSpPr>
        <p:spPr>
          <a:xfrm>
            <a:off x="9904303" y="3932167"/>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63" name="図 62">
            <a:extLst>
              <a:ext uri="{FF2B5EF4-FFF2-40B4-BE49-F238E27FC236}">
                <a16:creationId xmlns:a16="http://schemas.microsoft.com/office/drawing/2014/main" id="{7702A520-DEC8-4AB6-A7F8-F6FE24B70B2E}"/>
              </a:ext>
            </a:extLst>
          </p:cNvPr>
          <p:cNvPicPr>
            <a:picLocks noChangeAspect="1"/>
          </p:cNvPicPr>
          <p:nvPr/>
        </p:nvPicPr>
        <p:blipFill>
          <a:blip r:embed="rId5"/>
          <a:stretch>
            <a:fillRect/>
          </a:stretch>
        </p:blipFill>
        <p:spPr>
          <a:xfrm rot="756330">
            <a:off x="1165285" y="3195354"/>
            <a:ext cx="1963717" cy="936937"/>
          </a:xfrm>
          <a:prstGeom prst="rect">
            <a:avLst/>
          </a:prstGeom>
        </p:spPr>
      </p:pic>
      <p:pic>
        <p:nvPicPr>
          <p:cNvPr id="64" name="図 63">
            <a:extLst>
              <a:ext uri="{FF2B5EF4-FFF2-40B4-BE49-F238E27FC236}">
                <a16:creationId xmlns:a16="http://schemas.microsoft.com/office/drawing/2014/main" id="{8E2FE935-8124-4BE5-A790-3E2BA1BB543A}"/>
              </a:ext>
            </a:extLst>
          </p:cNvPr>
          <p:cNvPicPr>
            <a:picLocks noChangeAspect="1"/>
          </p:cNvPicPr>
          <p:nvPr/>
        </p:nvPicPr>
        <p:blipFill>
          <a:blip r:embed="rId5"/>
          <a:stretch>
            <a:fillRect/>
          </a:stretch>
        </p:blipFill>
        <p:spPr>
          <a:xfrm>
            <a:off x="845478" y="5787540"/>
            <a:ext cx="2150863" cy="1026229"/>
          </a:xfrm>
          <a:prstGeom prst="rect">
            <a:avLst/>
          </a:prstGeom>
        </p:spPr>
      </p:pic>
      <p:pic>
        <p:nvPicPr>
          <p:cNvPr id="65" name="図 64">
            <a:extLst>
              <a:ext uri="{FF2B5EF4-FFF2-40B4-BE49-F238E27FC236}">
                <a16:creationId xmlns:a16="http://schemas.microsoft.com/office/drawing/2014/main" id="{36BEDE2A-05EB-4044-9379-1E30647FB5B2}"/>
              </a:ext>
            </a:extLst>
          </p:cNvPr>
          <p:cNvPicPr>
            <a:picLocks noChangeAspect="1"/>
          </p:cNvPicPr>
          <p:nvPr/>
        </p:nvPicPr>
        <p:blipFill>
          <a:blip r:embed="rId5"/>
          <a:stretch>
            <a:fillRect/>
          </a:stretch>
        </p:blipFill>
        <p:spPr>
          <a:xfrm rot="18944451">
            <a:off x="-107449" y="4460302"/>
            <a:ext cx="1963717" cy="936937"/>
          </a:xfrm>
          <a:prstGeom prst="rect">
            <a:avLst/>
          </a:prstGeom>
        </p:spPr>
      </p:pic>
      <p:sp>
        <p:nvSpPr>
          <p:cNvPr id="46" name="テキスト ボックス 45">
            <a:extLst>
              <a:ext uri="{FF2B5EF4-FFF2-40B4-BE49-F238E27FC236}">
                <a16:creationId xmlns:a16="http://schemas.microsoft.com/office/drawing/2014/main" id="{D037C152-6F3C-46B3-BDE3-0CCA0C9F3235}"/>
              </a:ext>
            </a:extLst>
          </p:cNvPr>
          <p:cNvSpPr txBox="1"/>
          <p:nvPr/>
        </p:nvSpPr>
        <p:spPr>
          <a:xfrm>
            <a:off x="5061751" y="1579308"/>
            <a:ext cx="2068497" cy="738664"/>
          </a:xfrm>
          <a:prstGeom prst="rect">
            <a:avLst/>
          </a:prstGeom>
          <a:noFill/>
        </p:spPr>
        <p:txBody>
          <a:bodyPr wrap="square">
            <a:spAutoFit/>
          </a:bodyPr>
          <a:lstStyle/>
          <a:p>
            <a:pPr algn="ctr"/>
            <a:r>
              <a:rPr lang="ja-JP" altLang="en-US" sz="1400" dirty="0">
                <a:latin typeface="Arial Rounded MT Bold" panose="020F0704030504030204" pitchFamily="34" charset="0"/>
                <a:ea typeface="BIZ UDPゴシック" panose="020B0400000000000000" pitchFamily="50" charset="-128"/>
              </a:rPr>
              <a:t>円形の</a:t>
            </a:r>
            <a:r>
              <a:rPr lang="en-US" altLang="ja-JP" sz="1400" dirty="0">
                <a:latin typeface="Arial Rounded MT Bold" panose="020F0704030504030204" pitchFamily="34" charset="0"/>
                <a:ea typeface="BIZ UDPゴシック" panose="020B0400000000000000" pitchFamily="50" charset="-128"/>
              </a:rPr>
              <a:t>DNA</a:t>
            </a:r>
            <a:r>
              <a:rPr lang="ja-JP" altLang="en-US" sz="1400" dirty="0">
                <a:latin typeface="Arial Rounded MT Bold" panose="020F0704030504030204" pitchFamily="34" charset="0"/>
                <a:ea typeface="BIZ UDPゴシック" panose="020B0400000000000000" pitchFamily="50" charset="-128"/>
              </a:rPr>
              <a:t>で</a:t>
            </a:r>
            <a:endParaRPr lang="en-US" altLang="ja-JP" sz="1400" dirty="0">
              <a:latin typeface="Arial Rounded MT Bold" panose="020F0704030504030204" pitchFamily="34" charset="0"/>
              <a:ea typeface="BIZ UDPゴシック" panose="020B0400000000000000" pitchFamily="50" charset="-128"/>
            </a:endParaRPr>
          </a:p>
          <a:p>
            <a:pPr algn="ctr"/>
            <a:r>
              <a:rPr lang="ja-JP" altLang="en-US" sz="1400" dirty="0">
                <a:latin typeface="Arial Rounded MT Bold" panose="020F0704030504030204" pitchFamily="34" charset="0"/>
                <a:ea typeface="BIZ UDPゴシック" panose="020B0400000000000000" pitchFamily="50" charset="-128"/>
              </a:rPr>
              <a:t>大腸菌に</a:t>
            </a:r>
            <a:endParaRPr lang="en-US" altLang="ja-JP" sz="1400" dirty="0">
              <a:latin typeface="Arial Rounded MT Bold" panose="020F0704030504030204" pitchFamily="34" charset="0"/>
              <a:ea typeface="BIZ UDPゴシック" panose="020B0400000000000000" pitchFamily="50" charset="-128"/>
            </a:endParaRPr>
          </a:p>
          <a:p>
            <a:pPr algn="ctr"/>
            <a:r>
              <a:rPr lang="ja-JP" altLang="en-US" sz="1400" dirty="0">
                <a:latin typeface="Arial Rounded MT Bold" panose="020F0704030504030204" pitchFamily="34" charset="0"/>
                <a:ea typeface="BIZ UDPゴシック" panose="020B0400000000000000" pitchFamily="50" charset="-128"/>
              </a:rPr>
              <a:t>元々内在している</a:t>
            </a:r>
          </a:p>
        </p:txBody>
      </p:sp>
      <p:sp>
        <p:nvSpPr>
          <p:cNvPr id="47" name="四角形: 角を丸くする 46">
            <a:extLst>
              <a:ext uri="{FF2B5EF4-FFF2-40B4-BE49-F238E27FC236}">
                <a16:creationId xmlns:a16="http://schemas.microsoft.com/office/drawing/2014/main" id="{5D3DE779-5594-465E-B1E7-F0D9D6890A8D}"/>
              </a:ext>
            </a:extLst>
          </p:cNvPr>
          <p:cNvSpPr/>
          <p:nvPr/>
        </p:nvSpPr>
        <p:spPr>
          <a:xfrm rot="21145841">
            <a:off x="1216551" y="1186809"/>
            <a:ext cx="1672321" cy="88864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フリーフォーム: 図形 47">
            <a:extLst>
              <a:ext uri="{FF2B5EF4-FFF2-40B4-BE49-F238E27FC236}">
                <a16:creationId xmlns:a16="http://schemas.microsoft.com/office/drawing/2014/main" id="{A1599114-2C83-4D62-884F-76306386EC9B}"/>
              </a:ext>
            </a:extLst>
          </p:cNvPr>
          <p:cNvSpPr/>
          <p:nvPr/>
        </p:nvSpPr>
        <p:spPr>
          <a:xfrm>
            <a:off x="253871" y="1589346"/>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図形 48">
            <a:extLst>
              <a:ext uri="{FF2B5EF4-FFF2-40B4-BE49-F238E27FC236}">
                <a16:creationId xmlns:a16="http://schemas.microsoft.com/office/drawing/2014/main" id="{5786A3EB-B283-487E-98A0-7B0B165717B3}"/>
              </a:ext>
            </a:extLst>
          </p:cNvPr>
          <p:cNvSpPr/>
          <p:nvPr/>
        </p:nvSpPr>
        <p:spPr>
          <a:xfrm>
            <a:off x="556903" y="1891394"/>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図形 49">
            <a:extLst>
              <a:ext uri="{FF2B5EF4-FFF2-40B4-BE49-F238E27FC236}">
                <a16:creationId xmlns:a16="http://schemas.microsoft.com/office/drawing/2014/main" id="{D00FA3CE-4DF6-485A-A6CF-1E7F8EB6C6AF}"/>
              </a:ext>
            </a:extLst>
          </p:cNvPr>
          <p:cNvSpPr/>
          <p:nvPr/>
        </p:nvSpPr>
        <p:spPr>
          <a:xfrm>
            <a:off x="493570" y="1758229"/>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E8C36380-04FD-44C0-B3F3-D5576166DEDA}"/>
              </a:ext>
            </a:extLst>
          </p:cNvPr>
          <p:cNvSpPr/>
          <p:nvPr/>
        </p:nvSpPr>
        <p:spPr>
          <a:xfrm>
            <a:off x="76912" y="736640"/>
            <a:ext cx="3114456" cy="2096560"/>
          </a:xfrm>
          <a:custGeom>
            <a:avLst/>
            <a:gdLst>
              <a:gd name="connsiteX0" fmla="*/ 0 w 3114456"/>
              <a:gd name="connsiteY0" fmla="*/ 146193 h 2096560"/>
              <a:gd name="connsiteX1" fmla="*/ 146193 w 3114456"/>
              <a:gd name="connsiteY1" fmla="*/ 0 h 2096560"/>
              <a:gd name="connsiteX2" fmla="*/ 2968263 w 3114456"/>
              <a:gd name="connsiteY2" fmla="*/ 0 h 2096560"/>
              <a:gd name="connsiteX3" fmla="*/ 3114456 w 3114456"/>
              <a:gd name="connsiteY3" fmla="*/ 146193 h 2096560"/>
              <a:gd name="connsiteX4" fmla="*/ 3114456 w 3114456"/>
              <a:gd name="connsiteY4" fmla="*/ 1950367 h 2096560"/>
              <a:gd name="connsiteX5" fmla="*/ 2968263 w 3114456"/>
              <a:gd name="connsiteY5" fmla="*/ 2096560 h 2096560"/>
              <a:gd name="connsiteX6" fmla="*/ 146193 w 3114456"/>
              <a:gd name="connsiteY6" fmla="*/ 2096560 h 2096560"/>
              <a:gd name="connsiteX7" fmla="*/ 0 w 3114456"/>
              <a:gd name="connsiteY7" fmla="*/ 1950367 h 2096560"/>
              <a:gd name="connsiteX8" fmla="*/ 0 w 3114456"/>
              <a:gd name="connsiteY8" fmla="*/ 146193 h 209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456" h="2096560" extrusionOk="0">
                <a:moveTo>
                  <a:pt x="0" y="146193"/>
                </a:moveTo>
                <a:cubicBezTo>
                  <a:pt x="6084" y="61189"/>
                  <a:pt x="61977" y="-996"/>
                  <a:pt x="146193" y="0"/>
                </a:cubicBezTo>
                <a:cubicBezTo>
                  <a:pt x="809636" y="-45558"/>
                  <a:pt x="2302566" y="-152520"/>
                  <a:pt x="2968263" y="0"/>
                </a:cubicBezTo>
                <a:cubicBezTo>
                  <a:pt x="3053258" y="-4397"/>
                  <a:pt x="3109780" y="74269"/>
                  <a:pt x="3114456" y="146193"/>
                </a:cubicBezTo>
                <a:cubicBezTo>
                  <a:pt x="2993042" y="380101"/>
                  <a:pt x="3080831" y="1098588"/>
                  <a:pt x="3114456" y="1950367"/>
                </a:cubicBezTo>
                <a:cubicBezTo>
                  <a:pt x="3111087" y="2031046"/>
                  <a:pt x="3053457" y="2099500"/>
                  <a:pt x="2968263" y="2096560"/>
                </a:cubicBezTo>
                <a:cubicBezTo>
                  <a:pt x="2599681" y="2224302"/>
                  <a:pt x="1439833" y="2083332"/>
                  <a:pt x="146193" y="2096560"/>
                </a:cubicBezTo>
                <a:cubicBezTo>
                  <a:pt x="65902" y="2098589"/>
                  <a:pt x="2" y="2027856"/>
                  <a:pt x="0" y="1950367"/>
                </a:cubicBezTo>
                <a:cubicBezTo>
                  <a:pt x="129536" y="1288211"/>
                  <a:pt x="-65111" y="581080"/>
                  <a:pt x="0" y="146193"/>
                </a:cubicBezTo>
                <a:close/>
              </a:path>
            </a:pathLst>
          </a:custGeom>
          <a:noFill/>
          <a:ln w="76200">
            <a:solidFill>
              <a:srgbClr val="C00000"/>
            </a:solidFill>
            <a:extLst>
              <a:ext uri="{C807C97D-BFC1-408E-A445-0C87EB9F89A2}">
                <ask:lineSketchStyleProps xmlns:ask="http://schemas.microsoft.com/office/drawing/2018/sketchyshapes" sd="4105314863">
                  <a:prstGeom prst="roundRect">
                    <a:avLst>
                      <a:gd name="adj" fmla="val 697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F3ECFBD1-D187-487D-89C3-128FCD54B736}"/>
              </a:ext>
            </a:extLst>
          </p:cNvPr>
          <p:cNvSpPr txBox="1"/>
          <p:nvPr/>
        </p:nvSpPr>
        <p:spPr>
          <a:xfrm>
            <a:off x="108650" y="865692"/>
            <a:ext cx="237301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r>
              <a:rPr lang="ja-JP" altLang="en-US" sz="500" dirty="0">
                <a:latin typeface="BIZ UDPゴシック" panose="020B0400000000000000" pitchFamily="50" charset="-128"/>
                <a:ea typeface="BIZ UDPゴシック" panose="020B0400000000000000" pitchFamily="50" charset="-128"/>
              </a:rPr>
              <a:t>のつもり・・・です。</a:t>
            </a:r>
            <a:endParaRPr kumimoji="1" lang="ja-JP" altLang="en-US" dirty="0">
              <a:latin typeface="BIZ UDPゴシック" panose="020B0400000000000000" pitchFamily="50" charset="-128"/>
              <a:ea typeface="BIZ UDPゴシック" panose="020B0400000000000000" pitchFamily="50" charset="-128"/>
            </a:endParaRPr>
          </a:p>
        </p:txBody>
      </p:sp>
      <p:sp>
        <p:nvSpPr>
          <p:cNvPr id="57" name="スマイル 56">
            <a:extLst>
              <a:ext uri="{FF2B5EF4-FFF2-40B4-BE49-F238E27FC236}">
                <a16:creationId xmlns:a16="http://schemas.microsoft.com/office/drawing/2014/main" id="{D609F7D5-DE9D-4A7E-BEEA-299B049F36F5}"/>
              </a:ext>
            </a:extLst>
          </p:cNvPr>
          <p:cNvSpPr/>
          <p:nvPr/>
        </p:nvSpPr>
        <p:spPr>
          <a:xfrm>
            <a:off x="1523913" y="1521603"/>
            <a:ext cx="251000" cy="265595"/>
          </a:xfrm>
          <a:prstGeom prst="smileyFace">
            <a:avLst/>
          </a:prstGeom>
          <a:solidFill>
            <a:srgbClr val="FFFF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8DD2A07-D9AC-48EC-9952-A0F661B26607}"/>
              </a:ext>
            </a:extLst>
          </p:cNvPr>
          <p:cNvSpPr txBox="1"/>
          <p:nvPr/>
        </p:nvSpPr>
        <p:spPr>
          <a:xfrm>
            <a:off x="656084" y="2327376"/>
            <a:ext cx="1079567" cy="276999"/>
          </a:xfrm>
          <a:prstGeom prst="rect">
            <a:avLst/>
          </a:prstGeom>
          <a:noFill/>
        </p:spPr>
        <p:txBody>
          <a:bodyPr wrap="square" rtlCol="0">
            <a:spAutoFit/>
          </a:bodyPr>
          <a:lstStyle/>
          <a:p>
            <a:pPr algn="ctr"/>
            <a:r>
              <a:rPr kumimoji="1" lang="ja-JP" altLang="en-US" sz="1200" dirty="0">
                <a:latin typeface="UD デジタル 教科書体 NK-B" panose="02020700000000000000" pitchFamily="18" charset="-128"/>
                <a:ea typeface="UD デジタル 教科書体 NK-B" panose="02020700000000000000" pitchFamily="18" charset="-128"/>
              </a:rPr>
              <a:t>大腸菌の核</a:t>
            </a:r>
            <a:r>
              <a:rPr kumimoji="1" lang="ja-JP" altLang="en-US" sz="300" dirty="0">
                <a:latin typeface="UD デジタル 教科書体 NK-B" panose="02020700000000000000" pitchFamily="18" charset="-128"/>
                <a:ea typeface="UD デジタル 教科書体 NK-B" panose="02020700000000000000" pitchFamily="18" charset="-128"/>
              </a:rPr>
              <a:t>のつもり</a:t>
            </a:r>
            <a:endParaRPr kumimoji="1" lang="ja-JP" altLang="en-US" sz="1200" dirty="0">
              <a:latin typeface="UD デジタル 教科書体 NK-B" panose="02020700000000000000" pitchFamily="18" charset="-128"/>
              <a:ea typeface="UD デジタル 教科書体 NK-B" panose="02020700000000000000" pitchFamily="18" charset="-128"/>
            </a:endParaRPr>
          </a:p>
        </p:txBody>
      </p:sp>
      <p:cxnSp>
        <p:nvCxnSpPr>
          <p:cNvPr id="19" name="直線矢印コネクタ 18">
            <a:extLst>
              <a:ext uri="{FF2B5EF4-FFF2-40B4-BE49-F238E27FC236}">
                <a16:creationId xmlns:a16="http://schemas.microsoft.com/office/drawing/2014/main" id="{EADCFC71-25CA-4CBA-80DB-E5D628F749C1}"/>
              </a:ext>
            </a:extLst>
          </p:cNvPr>
          <p:cNvCxnSpPr>
            <a:stCxn id="13" idx="0"/>
            <a:endCxn id="57" idx="3"/>
          </p:cNvCxnSpPr>
          <p:nvPr/>
        </p:nvCxnSpPr>
        <p:spPr>
          <a:xfrm flipV="1">
            <a:off x="1195868" y="1748303"/>
            <a:ext cx="364803" cy="57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円: 塗りつぶしなし 35">
            <a:extLst>
              <a:ext uri="{FF2B5EF4-FFF2-40B4-BE49-F238E27FC236}">
                <a16:creationId xmlns:a16="http://schemas.microsoft.com/office/drawing/2014/main" id="{1BC15DAF-982C-4E01-A6AA-9E994328C1EB}"/>
              </a:ext>
            </a:extLst>
          </p:cNvPr>
          <p:cNvSpPr/>
          <p:nvPr/>
        </p:nvSpPr>
        <p:spPr>
          <a:xfrm>
            <a:off x="2178499" y="1311684"/>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円: 塗りつぶしなし 67">
            <a:extLst>
              <a:ext uri="{FF2B5EF4-FFF2-40B4-BE49-F238E27FC236}">
                <a16:creationId xmlns:a16="http://schemas.microsoft.com/office/drawing/2014/main" id="{196B4D3D-A794-440C-B5FC-DD622F7D49A3}"/>
              </a:ext>
            </a:extLst>
          </p:cNvPr>
          <p:cNvSpPr/>
          <p:nvPr/>
        </p:nvSpPr>
        <p:spPr>
          <a:xfrm>
            <a:off x="2393325" y="1467706"/>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円: 塗りつぶしなし 68">
            <a:extLst>
              <a:ext uri="{FF2B5EF4-FFF2-40B4-BE49-F238E27FC236}">
                <a16:creationId xmlns:a16="http://schemas.microsoft.com/office/drawing/2014/main" id="{E70DB0BA-CBF2-412E-AAA2-98E6510A8DC7}"/>
              </a:ext>
            </a:extLst>
          </p:cNvPr>
          <p:cNvSpPr/>
          <p:nvPr/>
        </p:nvSpPr>
        <p:spPr>
          <a:xfrm>
            <a:off x="2111611" y="1586688"/>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0" name="円: 塗りつぶしなし 69">
            <a:extLst>
              <a:ext uri="{FF2B5EF4-FFF2-40B4-BE49-F238E27FC236}">
                <a16:creationId xmlns:a16="http://schemas.microsoft.com/office/drawing/2014/main" id="{73CE06C3-6497-41E4-A710-3219292F7A37}"/>
              </a:ext>
            </a:extLst>
          </p:cNvPr>
          <p:cNvSpPr/>
          <p:nvPr/>
        </p:nvSpPr>
        <p:spPr>
          <a:xfrm>
            <a:off x="1931593" y="1369426"/>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円: 塗りつぶしなし 70">
            <a:extLst>
              <a:ext uri="{FF2B5EF4-FFF2-40B4-BE49-F238E27FC236}">
                <a16:creationId xmlns:a16="http://schemas.microsoft.com/office/drawing/2014/main" id="{2EAE3AE3-9AF2-46B9-B10D-80B138B6AD9C}"/>
              </a:ext>
            </a:extLst>
          </p:cNvPr>
          <p:cNvSpPr/>
          <p:nvPr/>
        </p:nvSpPr>
        <p:spPr>
          <a:xfrm>
            <a:off x="2400314" y="1231994"/>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2" name="円: 塗りつぶしなし 71">
            <a:extLst>
              <a:ext uri="{FF2B5EF4-FFF2-40B4-BE49-F238E27FC236}">
                <a16:creationId xmlns:a16="http://schemas.microsoft.com/office/drawing/2014/main" id="{B8A771E3-5F34-45CC-ADBA-982280642664}"/>
              </a:ext>
            </a:extLst>
          </p:cNvPr>
          <p:cNvSpPr/>
          <p:nvPr/>
        </p:nvSpPr>
        <p:spPr>
          <a:xfrm>
            <a:off x="2375812" y="1715999"/>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0832C247-A9DF-4FF8-972F-91274F79414B}"/>
              </a:ext>
            </a:extLst>
          </p:cNvPr>
          <p:cNvSpPr txBox="1"/>
          <p:nvPr/>
        </p:nvSpPr>
        <p:spPr>
          <a:xfrm>
            <a:off x="1634140" y="2531696"/>
            <a:ext cx="1613485" cy="276999"/>
          </a:xfrm>
          <a:prstGeom prst="rect">
            <a:avLst/>
          </a:prstGeom>
          <a:noFill/>
        </p:spPr>
        <p:txBody>
          <a:bodyPr wrap="square" rtlCol="0">
            <a:spAutoFit/>
          </a:bodyPr>
          <a:lstStyle/>
          <a:p>
            <a:pPr algn="ctr"/>
            <a:r>
              <a:rPr kumimoji="1" lang="ja-JP" altLang="en-US" sz="1200" dirty="0">
                <a:latin typeface="UD デジタル 教科書体 NK-B" panose="02020700000000000000" pitchFamily="18" charset="-128"/>
                <a:ea typeface="UD デジタル 教科書体 NK-B" panose="02020700000000000000" pitchFamily="18" charset="-128"/>
              </a:rPr>
              <a:t>大腸菌のプラスミド</a:t>
            </a:r>
          </a:p>
        </p:txBody>
      </p:sp>
      <p:cxnSp>
        <p:nvCxnSpPr>
          <p:cNvPr id="58" name="直線矢印コネクタ 57">
            <a:extLst>
              <a:ext uri="{FF2B5EF4-FFF2-40B4-BE49-F238E27FC236}">
                <a16:creationId xmlns:a16="http://schemas.microsoft.com/office/drawing/2014/main" id="{1FE58C3B-2230-42AB-8B4A-F094B7FBD0AF}"/>
              </a:ext>
            </a:extLst>
          </p:cNvPr>
          <p:cNvCxnSpPr>
            <a:endCxn id="72" idx="5"/>
          </p:cNvCxnSpPr>
          <p:nvPr/>
        </p:nvCxnSpPr>
        <p:spPr>
          <a:xfrm flipH="1" flipV="1">
            <a:off x="2531679" y="1866773"/>
            <a:ext cx="117953" cy="70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C5ADBDB8-B457-453B-BBDF-DEAD26FCB702}"/>
              </a:ext>
            </a:extLst>
          </p:cNvPr>
          <p:cNvCxnSpPr>
            <a:cxnSpLocks/>
            <a:endCxn id="69" idx="4"/>
          </p:cNvCxnSpPr>
          <p:nvPr/>
        </p:nvCxnSpPr>
        <p:spPr>
          <a:xfrm flipH="1" flipV="1">
            <a:off x="2202916" y="1763331"/>
            <a:ext cx="439086" cy="822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円: 塗りつぶしなし 75">
            <a:extLst>
              <a:ext uri="{FF2B5EF4-FFF2-40B4-BE49-F238E27FC236}">
                <a16:creationId xmlns:a16="http://schemas.microsoft.com/office/drawing/2014/main" id="{9463DC8C-3EDD-4005-ADF3-CB4F6EE8B298}"/>
              </a:ext>
            </a:extLst>
          </p:cNvPr>
          <p:cNvSpPr/>
          <p:nvPr/>
        </p:nvSpPr>
        <p:spPr>
          <a:xfrm>
            <a:off x="2599066" y="1578768"/>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9" name="直線矢印コネクタ 78">
            <a:extLst>
              <a:ext uri="{FF2B5EF4-FFF2-40B4-BE49-F238E27FC236}">
                <a16:creationId xmlns:a16="http://schemas.microsoft.com/office/drawing/2014/main" id="{393E4097-DED0-4893-9570-6470C8F1A031}"/>
              </a:ext>
            </a:extLst>
          </p:cNvPr>
          <p:cNvCxnSpPr>
            <a:endCxn id="76" idx="4"/>
          </p:cNvCxnSpPr>
          <p:nvPr/>
        </p:nvCxnSpPr>
        <p:spPr>
          <a:xfrm flipV="1">
            <a:off x="2649632" y="1755411"/>
            <a:ext cx="40739" cy="81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円: 塗りつぶしなし 85">
            <a:extLst>
              <a:ext uri="{FF2B5EF4-FFF2-40B4-BE49-F238E27FC236}">
                <a16:creationId xmlns:a16="http://schemas.microsoft.com/office/drawing/2014/main" id="{856F6B95-60CD-4570-84F9-683B7E3AC8FD}"/>
              </a:ext>
            </a:extLst>
          </p:cNvPr>
          <p:cNvSpPr/>
          <p:nvPr/>
        </p:nvSpPr>
        <p:spPr>
          <a:xfrm>
            <a:off x="1938693" y="1777101"/>
            <a:ext cx="182610" cy="176643"/>
          </a:xfrm>
          <a:prstGeom prst="donut">
            <a:avLst>
              <a:gd name="adj" fmla="val 8120"/>
            </a:avLst>
          </a:prstGeom>
          <a:solidFill>
            <a:schemeClr val="accent1">
              <a:lumMod val="40000"/>
              <a:lumOff val="60000"/>
            </a:schemeClr>
          </a:solidFill>
          <a:ln w="19050">
            <a:solidFill>
              <a:schemeClr val="bg1"/>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8" name="直線矢印コネクタ 87">
            <a:extLst>
              <a:ext uri="{FF2B5EF4-FFF2-40B4-BE49-F238E27FC236}">
                <a16:creationId xmlns:a16="http://schemas.microsoft.com/office/drawing/2014/main" id="{339BFAA9-24BE-4A8B-B474-4CC9C83006BA}"/>
              </a:ext>
            </a:extLst>
          </p:cNvPr>
          <p:cNvCxnSpPr>
            <a:endCxn id="86" idx="5"/>
          </p:cNvCxnSpPr>
          <p:nvPr/>
        </p:nvCxnSpPr>
        <p:spPr>
          <a:xfrm flipH="1" flipV="1">
            <a:off x="2094560" y="1927875"/>
            <a:ext cx="522019" cy="63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07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BFFF28B-5D14-4258-A15C-7ED51A8A482B}"/>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kumimoji="1" lang="en-US" altLang="ja-JP" sz="2400" dirty="0">
                <a:solidFill>
                  <a:srgbClr val="FFC000"/>
                </a:solidFill>
                <a:latin typeface="BIZ UDPゴシック" panose="020B0400000000000000" pitchFamily="50" charset="-128"/>
                <a:ea typeface="BIZ UDPゴシック" panose="020B0400000000000000" pitchFamily="50" charset="-128"/>
              </a:rPr>
              <a:t>RNA</a:t>
            </a:r>
            <a:r>
              <a:rPr kumimoji="1" lang="ja-JP" altLang="en-US" sz="2400" dirty="0">
                <a:solidFill>
                  <a:srgbClr val="FFC000"/>
                </a:solidFill>
                <a:latin typeface="BIZ UDPゴシック" panose="020B0400000000000000" pitchFamily="50" charset="-128"/>
                <a:ea typeface="BIZ UDPゴシック" panose="020B0400000000000000" pitchFamily="50" charset="-128"/>
              </a:rPr>
              <a:t>医薬の製造（２）</a:t>
            </a:r>
          </a:p>
        </p:txBody>
      </p:sp>
      <p:sp>
        <p:nvSpPr>
          <p:cNvPr id="22" name="四角形: 角を丸くする 21">
            <a:extLst>
              <a:ext uri="{FF2B5EF4-FFF2-40B4-BE49-F238E27FC236}">
                <a16:creationId xmlns:a16="http://schemas.microsoft.com/office/drawing/2014/main" id="{A30E103C-4AAA-4CC5-A9A8-325D5E6BFB04}"/>
              </a:ext>
            </a:extLst>
          </p:cNvPr>
          <p:cNvSpPr/>
          <p:nvPr/>
        </p:nvSpPr>
        <p:spPr>
          <a:xfrm rot="21145841">
            <a:off x="1463943" y="2652464"/>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C9E40A08-077E-47F8-BA16-C2CBB489E9C6}"/>
              </a:ext>
            </a:extLst>
          </p:cNvPr>
          <p:cNvSpPr/>
          <p:nvPr/>
        </p:nvSpPr>
        <p:spPr>
          <a:xfrm>
            <a:off x="506811" y="3054634"/>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F4CA88CB-DCDA-46A6-955D-ADA0657ADCE6}"/>
              </a:ext>
            </a:extLst>
          </p:cNvPr>
          <p:cNvSpPr/>
          <p:nvPr/>
        </p:nvSpPr>
        <p:spPr>
          <a:xfrm>
            <a:off x="809843" y="3356682"/>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図形 24">
            <a:extLst>
              <a:ext uri="{FF2B5EF4-FFF2-40B4-BE49-F238E27FC236}">
                <a16:creationId xmlns:a16="http://schemas.microsoft.com/office/drawing/2014/main" id="{64A71E6A-5351-4510-8438-F39C4DDF9BE8}"/>
              </a:ext>
            </a:extLst>
          </p:cNvPr>
          <p:cNvSpPr/>
          <p:nvPr/>
        </p:nvSpPr>
        <p:spPr>
          <a:xfrm>
            <a:off x="746510" y="3223517"/>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4926BCD0-C2CB-4AC7-BF22-883624B9E784}"/>
              </a:ext>
            </a:extLst>
          </p:cNvPr>
          <p:cNvSpPr txBox="1"/>
          <p:nvPr/>
        </p:nvSpPr>
        <p:spPr>
          <a:xfrm>
            <a:off x="1459092" y="2854900"/>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2CAC9B4C-D529-43C7-B6D4-CF0EB86CE014}"/>
              </a:ext>
            </a:extLst>
          </p:cNvPr>
          <p:cNvSpPr txBox="1"/>
          <p:nvPr/>
        </p:nvSpPr>
        <p:spPr>
          <a:xfrm rot="21131447">
            <a:off x="1302020" y="3463427"/>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21" name="図 20">
            <a:extLst>
              <a:ext uri="{FF2B5EF4-FFF2-40B4-BE49-F238E27FC236}">
                <a16:creationId xmlns:a16="http://schemas.microsoft.com/office/drawing/2014/main" id="{5DD5DEE7-B172-43E2-B699-9F9EE46AF2DF}"/>
              </a:ext>
            </a:extLst>
          </p:cNvPr>
          <p:cNvPicPr>
            <a:picLocks noChangeAspect="1"/>
          </p:cNvPicPr>
          <p:nvPr/>
        </p:nvPicPr>
        <p:blipFill>
          <a:blip r:embed="rId3"/>
          <a:stretch>
            <a:fillRect/>
          </a:stretch>
        </p:blipFill>
        <p:spPr>
          <a:xfrm>
            <a:off x="3138193" y="2767416"/>
            <a:ext cx="394841" cy="369332"/>
          </a:xfrm>
          <a:prstGeom prst="rect">
            <a:avLst/>
          </a:prstGeom>
          <a:effectLst>
            <a:glow rad="63500">
              <a:schemeClr val="accent1">
                <a:satMod val="175000"/>
                <a:alpha val="40000"/>
              </a:schemeClr>
            </a:glow>
          </a:effectLst>
        </p:spPr>
      </p:pic>
      <p:sp>
        <p:nvSpPr>
          <p:cNvPr id="37" name="テキスト ボックス 36">
            <a:extLst>
              <a:ext uri="{FF2B5EF4-FFF2-40B4-BE49-F238E27FC236}">
                <a16:creationId xmlns:a16="http://schemas.microsoft.com/office/drawing/2014/main" id="{875378F2-EA6E-4C21-985F-B5A6AC8C612E}"/>
              </a:ext>
            </a:extLst>
          </p:cNvPr>
          <p:cNvSpPr txBox="1"/>
          <p:nvPr/>
        </p:nvSpPr>
        <p:spPr>
          <a:xfrm>
            <a:off x="2886051" y="2476810"/>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pic>
        <p:nvPicPr>
          <p:cNvPr id="28" name="図 27">
            <a:extLst>
              <a:ext uri="{FF2B5EF4-FFF2-40B4-BE49-F238E27FC236}">
                <a16:creationId xmlns:a16="http://schemas.microsoft.com/office/drawing/2014/main" id="{AF7F9FA4-22CB-422D-B36F-07D17328410A}"/>
              </a:ext>
            </a:extLst>
          </p:cNvPr>
          <p:cNvPicPr>
            <a:picLocks noChangeAspect="1"/>
          </p:cNvPicPr>
          <p:nvPr/>
        </p:nvPicPr>
        <p:blipFill>
          <a:blip r:embed="rId3"/>
          <a:stretch>
            <a:fillRect/>
          </a:stretch>
        </p:blipFill>
        <p:spPr>
          <a:xfrm>
            <a:off x="7306022" y="5386313"/>
            <a:ext cx="394841" cy="369332"/>
          </a:xfrm>
          <a:prstGeom prst="rect">
            <a:avLst/>
          </a:prstGeom>
          <a:effectLst>
            <a:glow rad="63500">
              <a:schemeClr val="accent1">
                <a:satMod val="175000"/>
                <a:alpha val="40000"/>
              </a:schemeClr>
            </a:glow>
          </a:effectLst>
        </p:spPr>
      </p:pic>
      <p:pic>
        <p:nvPicPr>
          <p:cNvPr id="29" name="図 28">
            <a:extLst>
              <a:ext uri="{FF2B5EF4-FFF2-40B4-BE49-F238E27FC236}">
                <a16:creationId xmlns:a16="http://schemas.microsoft.com/office/drawing/2014/main" id="{6DA3A41F-B4DF-424B-9695-FE9E8AB16A0B}"/>
              </a:ext>
            </a:extLst>
          </p:cNvPr>
          <p:cNvPicPr>
            <a:picLocks noChangeAspect="1"/>
          </p:cNvPicPr>
          <p:nvPr/>
        </p:nvPicPr>
        <p:blipFill>
          <a:blip r:embed="rId3"/>
          <a:stretch>
            <a:fillRect/>
          </a:stretch>
        </p:blipFill>
        <p:spPr>
          <a:xfrm>
            <a:off x="7918245" y="5448006"/>
            <a:ext cx="394841" cy="369332"/>
          </a:xfrm>
          <a:prstGeom prst="rect">
            <a:avLst/>
          </a:prstGeom>
          <a:effectLst>
            <a:glow rad="63500">
              <a:schemeClr val="accent1">
                <a:satMod val="175000"/>
                <a:alpha val="40000"/>
              </a:schemeClr>
            </a:glow>
          </a:effectLst>
        </p:spPr>
      </p:pic>
      <p:pic>
        <p:nvPicPr>
          <p:cNvPr id="30" name="図 29">
            <a:extLst>
              <a:ext uri="{FF2B5EF4-FFF2-40B4-BE49-F238E27FC236}">
                <a16:creationId xmlns:a16="http://schemas.microsoft.com/office/drawing/2014/main" id="{BBDCC248-5D3F-45F1-A9D9-2247F27206FC}"/>
              </a:ext>
            </a:extLst>
          </p:cNvPr>
          <p:cNvPicPr>
            <a:picLocks noChangeAspect="1"/>
          </p:cNvPicPr>
          <p:nvPr/>
        </p:nvPicPr>
        <p:blipFill>
          <a:blip r:embed="rId3"/>
          <a:stretch>
            <a:fillRect/>
          </a:stretch>
        </p:blipFill>
        <p:spPr>
          <a:xfrm>
            <a:off x="8413179" y="4987366"/>
            <a:ext cx="394841" cy="369332"/>
          </a:xfrm>
          <a:prstGeom prst="rect">
            <a:avLst/>
          </a:prstGeom>
          <a:effectLst>
            <a:glow rad="63500">
              <a:schemeClr val="accent1">
                <a:satMod val="175000"/>
                <a:alpha val="40000"/>
              </a:schemeClr>
            </a:glow>
          </a:effectLst>
        </p:spPr>
      </p:pic>
      <p:pic>
        <p:nvPicPr>
          <p:cNvPr id="32" name="図 31">
            <a:extLst>
              <a:ext uri="{FF2B5EF4-FFF2-40B4-BE49-F238E27FC236}">
                <a16:creationId xmlns:a16="http://schemas.microsoft.com/office/drawing/2014/main" id="{2A025154-7BC7-491C-A435-FD8648BB6A17}"/>
              </a:ext>
            </a:extLst>
          </p:cNvPr>
          <p:cNvPicPr>
            <a:picLocks noChangeAspect="1"/>
          </p:cNvPicPr>
          <p:nvPr/>
        </p:nvPicPr>
        <p:blipFill>
          <a:blip r:embed="rId3"/>
          <a:stretch>
            <a:fillRect/>
          </a:stretch>
        </p:blipFill>
        <p:spPr>
          <a:xfrm>
            <a:off x="6566340" y="5326481"/>
            <a:ext cx="394841" cy="369332"/>
          </a:xfrm>
          <a:prstGeom prst="rect">
            <a:avLst/>
          </a:prstGeom>
          <a:effectLst>
            <a:glow rad="63500">
              <a:schemeClr val="accent1">
                <a:satMod val="175000"/>
                <a:alpha val="40000"/>
              </a:schemeClr>
            </a:glow>
          </a:effectLst>
        </p:spPr>
      </p:pic>
      <p:pic>
        <p:nvPicPr>
          <p:cNvPr id="33" name="図 32">
            <a:extLst>
              <a:ext uri="{FF2B5EF4-FFF2-40B4-BE49-F238E27FC236}">
                <a16:creationId xmlns:a16="http://schemas.microsoft.com/office/drawing/2014/main" id="{1E6C24C2-2793-450F-8117-FFF7C2CF07A0}"/>
              </a:ext>
            </a:extLst>
          </p:cNvPr>
          <p:cNvPicPr>
            <a:picLocks noChangeAspect="1"/>
          </p:cNvPicPr>
          <p:nvPr/>
        </p:nvPicPr>
        <p:blipFill>
          <a:blip r:embed="rId3"/>
          <a:stretch>
            <a:fillRect/>
          </a:stretch>
        </p:blipFill>
        <p:spPr>
          <a:xfrm>
            <a:off x="7723496" y="4832282"/>
            <a:ext cx="394841" cy="369332"/>
          </a:xfrm>
          <a:prstGeom prst="rect">
            <a:avLst/>
          </a:prstGeom>
          <a:effectLst>
            <a:glow rad="63500">
              <a:schemeClr val="accent1">
                <a:satMod val="175000"/>
                <a:alpha val="40000"/>
              </a:schemeClr>
            </a:glow>
          </a:effectLst>
        </p:spPr>
      </p:pic>
      <p:sp>
        <p:nvSpPr>
          <p:cNvPr id="39" name="四角形: 角を丸くする 38">
            <a:extLst>
              <a:ext uri="{FF2B5EF4-FFF2-40B4-BE49-F238E27FC236}">
                <a16:creationId xmlns:a16="http://schemas.microsoft.com/office/drawing/2014/main" id="{D8D45EAD-9B26-4D81-90F3-B7A387F52597}"/>
              </a:ext>
            </a:extLst>
          </p:cNvPr>
          <p:cNvSpPr/>
          <p:nvPr/>
        </p:nvSpPr>
        <p:spPr>
          <a:xfrm rot="21145841">
            <a:off x="3183888" y="3618052"/>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36C90831-F497-410C-9D6C-8E4B1814C169}"/>
              </a:ext>
            </a:extLst>
          </p:cNvPr>
          <p:cNvSpPr/>
          <p:nvPr/>
        </p:nvSpPr>
        <p:spPr>
          <a:xfrm>
            <a:off x="2226756" y="4020222"/>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図形 40">
            <a:extLst>
              <a:ext uri="{FF2B5EF4-FFF2-40B4-BE49-F238E27FC236}">
                <a16:creationId xmlns:a16="http://schemas.microsoft.com/office/drawing/2014/main" id="{9927F5EB-923B-4666-93B8-6C3848FDAD38}"/>
              </a:ext>
            </a:extLst>
          </p:cNvPr>
          <p:cNvSpPr/>
          <p:nvPr/>
        </p:nvSpPr>
        <p:spPr>
          <a:xfrm>
            <a:off x="2529788" y="4322270"/>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6B85767-800A-4105-8173-04167951FC33}"/>
              </a:ext>
            </a:extLst>
          </p:cNvPr>
          <p:cNvSpPr/>
          <p:nvPr/>
        </p:nvSpPr>
        <p:spPr>
          <a:xfrm>
            <a:off x="2466455" y="4189105"/>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4FDA66E-B382-4F16-B6D1-B36C5D34E4A0}"/>
              </a:ext>
            </a:extLst>
          </p:cNvPr>
          <p:cNvSpPr txBox="1"/>
          <p:nvPr/>
        </p:nvSpPr>
        <p:spPr>
          <a:xfrm rot="21126731">
            <a:off x="3045996" y="4403357"/>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44" name="図 43">
            <a:extLst>
              <a:ext uri="{FF2B5EF4-FFF2-40B4-BE49-F238E27FC236}">
                <a16:creationId xmlns:a16="http://schemas.microsoft.com/office/drawing/2014/main" id="{AAFA970E-AA7F-4227-B80D-2EAA53593B9C}"/>
              </a:ext>
            </a:extLst>
          </p:cNvPr>
          <p:cNvPicPr>
            <a:picLocks noChangeAspect="1"/>
          </p:cNvPicPr>
          <p:nvPr/>
        </p:nvPicPr>
        <p:blipFill>
          <a:blip r:embed="rId3"/>
          <a:stretch>
            <a:fillRect/>
          </a:stretch>
        </p:blipFill>
        <p:spPr>
          <a:xfrm>
            <a:off x="4698553" y="3735639"/>
            <a:ext cx="394841" cy="369332"/>
          </a:xfrm>
          <a:prstGeom prst="rect">
            <a:avLst/>
          </a:prstGeom>
          <a:effectLst>
            <a:glow rad="63500">
              <a:schemeClr val="accent1">
                <a:satMod val="175000"/>
                <a:alpha val="40000"/>
              </a:schemeClr>
            </a:glow>
          </a:effectLst>
        </p:spPr>
      </p:pic>
      <p:pic>
        <p:nvPicPr>
          <p:cNvPr id="60" name="図 59">
            <a:extLst>
              <a:ext uri="{FF2B5EF4-FFF2-40B4-BE49-F238E27FC236}">
                <a16:creationId xmlns:a16="http://schemas.microsoft.com/office/drawing/2014/main" id="{1EC8297A-6F56-417C-B572-35328E32E699}"/>
              </a:ext>
            </a:extLst>
          </p:cNvPr>
          <p:cNvPicPr>
            <a:picLocks noChangeAspect="1"/>
          </p:cNvPicPr>
          <p:nvPr/>
        </p:nvPicPr>
        <p:blipFill>
          <a:blip r:embed="rId3"/>
          <a:stretch>
            <a:fillRect/>
          </a:stretch>
        </p:blipFill>
        <p:spPr>
          <a:xfrm>
            <a:off x="7329655" y="4417965"/>
            <a:ext cx="394841" cy="369332"/>
          </a:xfrm>
          <a:prstGeom prst="rect">
            <a:avLst/>
          </a:prstGeom>
          <a:effectLst>
            <a:glow rad="63500">
              <a:schemeClr val="accent1">
                <a:satMod val="175000"/>
                <a:alpha val="40000"/>
              </a:schemeClr>
            </a:glow>
          </a:effectLst>
        </p:spPr>
      </p:pic>
      <p:pic>
        <p:nvPicPr>
          <p:cNvPr id="61" name="図 60">
            <a:extLst>
              <a:ext uri="{FF2B5EF4-FFF2-40B4-BE49-F238E27FC236}">
                <a16:creationId xmlns:a16="http://schemas.microsoft.com/office/drawing/2014/main" id="{B3B2887D-F453-4F6D-B1FF-8EB0495D4E2D}"/>
              </a:ext>
            </a:extLst>
          </p:cNvPr>
          <p:cNvPicPr>
            <a:picLocks noChangeAspect="1"/>
          </p:cNvPicPr>
          <p:nvPr/>
        </p:nvPicPr>
        <p:blipFill>
          <a:blip r:embed="rId3"/>
          <a:stretch>
            <a:fillRect/>
          </a:stretch>
        </p:blipFill>
        <p:spPr>
          <a:xfrm>
            <a:off x="8155952" y="4409481"/>
            <a:ext cx="394841" cy="369332"/>
          </a:xfrm>
          <a:prstGeom prst="rect">
            <a:avLst/>
          </a:prstGeom>
          <a:effectLst>
            <a:glow rad="63500">
              <a:schemeClr val="accent1">
                <a:satMod val="175000"/>
                <a:alpha val="40000"/>
              </a:schemeClr>
            </a:glow>
          </a:effectLst>
        </p:spPr>
      </p:pic>
      <p:sp>
        <p:nvSpPr>
          <p:cNvPr id="46" name="四角形: 角を丸くする 45">
            <a:extLst>
              <a:ext uri="{FF2B5EF4-FFF2-40B4-BE49-F238E27FC236}">
                <a16:creationId xmlns:a16="http://schemas.microsoft.com/office/drawing/2014/main" id="{1E7A6102-7C92-4490-8CE0-7FE2824026F3}"/>
              </a:ext>
            </a:extLst>
          </p:cNvPr>
          <p:cNvSpPr/>
          <p:nvPr/>
        </p:nvSpPr>
        <p:spPr>
          <a:xfrm rot="21145841">
            <a:off x="3130621" y="921475"/>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リーフォーム: 図形 46">
            <a:extLst>
              <a:ext uri="{FF2B5EF4-FFF2-40B4-BE49-F238E27FC236}">
                <a16:creationId xmlns:a16="http://schemas.microsoft.com/office/drawing/2014/main" id="{6651EE5F-5801-4F50-B777-B61D4C1428AB}"/>
              </a:ext>
            </a:extLst>
          </p:cNvPr>
          <p:cNvSpPr/>
          <p:nvPr/>
        </p:nvSpPr>
        <p:spPr>
          <a:xfrm>
            <a:off x="2173489" y="1323645"/>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図形 47">
            <a:extLst>
              <a:ext uri="{FF2B5EF4-FFF2-40B4-BE49-F238E27FC236}">
                <a16:creationId xmlns:a16="http://schemas.microsoft.com/office/drawing/2014/main" id="{07BF3805-71E3-4B94-B3BC-62C1310F6184}"/>
              </a:ext>
            </a:extLst>
          </p:cNvPr>
          <p:cNvSpPr/>
          <p:nvPr/>
        </p:nvSpPr>
        <p:spPr>
          <a:xfrm>
            <a:off x="2476521" y="1625693"/>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図形 48">
            <a:extLst>
              <a:ext uri="{FF2B5EF4-FFF2-40B4-BE49-F238E27FC236}">
                <a16:creationId xmlns:a16="http://schemas.microsoft.com/office/drawing/2014/main" id="{321DA269-2E69-4871-8E46-4A4AB5928456}"/>
              </a:ext>
            </a:extLst>
          </p:cNvPr>
          <p:cNvSpPr/>
          <p:nvPr/>
        </p:nvSpPr>
        <p:spPr>
          <a:xfrm>
            <a:off x="2413188" y="1492528"/>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BA2DC1FE-64B8-45F3-867C-89E072A71D33}"/>
              </a:ext>
            </a:extLst>
          </p:cNvPr>
          <p:cNvSpPr txBox="1"/>
          <p:nvPr/>
        </p:nvSpPr>
        <p:spPr>
          <a:xfrm rot="21117889">
            <a:off x="2985798" y="1759496"/>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51" name="図 50">
            <a:extLst>
              <a:ext uri="{FF2B5EF4-FFF2-40B4-BE49-F238E27FC236}">
                <a16:creationId xmlns:a16="http://schemas.microsoft.com/office/drawing/2014/main" id="{F1C8B923-7FE5-44DB-B587-BA011D99A69A}"/>
              </a:ext>
            </a:extLst>
          </p:cNvPr>
          <p:cNvPicPr>
            <a:picLocks noChangeAspect="1"/>
          </p:cNvPicPr>
          <p:nvPr/>
        </p:nvPicPr>
        <p:blipFill>
          <a:blip r:embed="rId3"/>
          <a:stretch>
            <a:fillRect/>
          </a:stretch>
        </p:blipFill>
        <p:spPr>
          <a:xfrm>
            <a:off x="4737587" y="1065387"/>
            <a:ext cx="394841" cy="369332"/>
          </a:xfrm>
          <a:prstGeom prst="rect">
            <a:avLst/>
          </a:prstGeom>
          <a:effectLst>
            <a:glow rad="63500">
              <a:schemeClr val="accent1">
                <a:satMod val="175000"/>
                <a:alpha val="40000"/>
              </a:schemeClr>
            </a:glow>
          </a:effectLst>
        </p:spPr>
      </p:pic>
      <p:sp>
        <p:nvSpPr>
          <p:cNvPr id="53" name="四角形: 角を丸くする 52">
            <a:extLst>
              <a:ext uri="{FF2B5EF4-FFF2-40B4-BE49-F238E27FC236}">
                <a16:creationId xmlns:a16="http://schemas.microsoft.com/office/drawing/2014/main" id="{83770749-F1FB-4ACC-95A7-771C9F73EECD}"/>
              </a:ext>
            </a:extLst>
          </p:cNvPr>
          <p:cNvSpPr/>
          <p:nvPr/>
        </p:nvSpPr>
        <p:spPr>
          <a:xfrm rot="269197">
            <a:off x="2714043" y="5426885"/>
            <a:ext cx="1672321" cy="804402"/>
          </a:xfrm>
          <a:prstGeom prst="roundRect">
            <a:avLst>
              <a:gd name="adj" fmla="val 50000"/>
            </a:avLst>
          </a:prstGeom>
          <a:solidFill>
            <a:schemeClr val="accent4">
              <a:lumMod val="75000"/>
            </a:schemeClr>
          </a:solidFill>
          <a:ln w="9525">
            <a:solidFill>
              <a:srgbClr val="00B0F0"/>
            </a:solidFill>
          </a:ln>
          <a:effectLst>
            <a:softEdge rad="63500"/>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a:extLst>
              <a:ext uri="{FF2B5EF4-FFF2-40B4-BE49-F238E27FC236}">
                <a16:creationId xmlns:a16="http://schemas.microsoft.com/office/drawing/2014/main" id="{5DDE45CD-5FA3-4E43-8087-F40159E6241D}"/>
              </a:ext>
            </a:extLst>
          </p:cNvPr>
          <p:cNvSpPr/>
          <p:nvPr/>
        </p:nvSpPr>
        <p:spPr>
          <a:xfrm>
            <a:off x="1739741" y="5705185"/>
            <a:ext cx="994299" cy="222149"/>
          </a:xfrm>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extrusionOk="0">
                <a:moveTo>
                  <a:pt x="994299" y="207"/>
                </a:moveTo>
                <a:cubicBezTo>
                  <a:pt x="925620" y="-12095"/>
                  <a:pt x="881625" y="-386"/>
                  <a:pt x="754602" y="35718"/>
                </a:cubicBezTo>
                <a:cubicBezTo>
                  <a:pt x="632575" y="55694"/>
                  <a:pt x="353760" y="200367"/>
                  <a:pt x="239698" y="222149"/>
                </a:cubicBezTo>
                <a:cubicBezTo>
                  <a:pt x="165435" y="233344"/>
                  <a:pt x="118638" y="196061"/>
                  <a:pt x="0" y="177761"/>
                </a:cubicBezTo>
                <a:lnTo>
                  <a:pt x="0" y="177761"/>
                </a:lnTo>
              </a:path>
            </a:pathLst>
          </a:custGeom>
          <a:noFill/>
          <a:ln w="19050">
            <a:solidFill>
              <a:schemeClr val="accent4">
                <a:lumMod val="50000"/>
              </a:schemeClr>
            </a:solidFill>
            <a:extLst>
              <a:ext uri="{C807C97D-BFC1-408E-A445-0C87EB9F89A2}">
                <ask:lineSketchStyleProps xmlns:ask="http://schemas.microsoft.com/office/drawing/2018/sketchyshapes" sd="3176510540">
                  <a:custGeom>
                    <a:avLst/>
                    <a:gdLst>
                      <a:gd name="connsiteX0" fmla="*/ 994299 w 994299"/>
                      <a:gd name="connsiteY0" fmla="*/ 207 h 222149"/>
                      <a:gd name="connsiteX1" fmla="*/ 754602 w 994299"/>
                      <a:gd name="connsiteY1" fmla="*/ 35718 h 222149"/>
                      <a:gd name="connsiteX2" fmla="*/ 239698 w 994299"/>
                      <a:gd name="connsiteY2" fmla="*/ 222149 h 222149"/>
                      <a:gd name="connsiteX3" fmla="*/ 0 w 994299"/>
                      <a:gd name="connsiteY3" fmla="*/ 177761 h 222149"/>
                      <a:gd name="connsiteX4" fmla="*/ 0 w 994299"/>
                      <a:gd name="connsiteY4" fmla="*/ 177761 h 22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99" h="222149">
                        <a:moveTo>
                          <a:pt x="994299" y="207"/>
                        </a:moveTo>
                        <a:cubicBezTo>
                          <a:pt x="937334" y="-533"/>
                          <a:pt x="880369" y="-1272"/>
                          <a:pt x="754602" y="35718"/>
                        </a:cubicBezTo>
                        <a:cubicBezTo>
                          <a:pt x="628835" y="72708"/>
                          <a:pt x="365465" y="198475"/>
                          <a:pt x="239698" y="222149"/>
                        </a:cubicBezTo>
                        <a:lnTo>
                          <a:pt x="0" y="177761"/>
                        </a:lnTo>
                        <a:lnTo>
                          <a:pt x="0" y="177761"/>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図形 54">
            <a:extLst>
              <a:ext uri="{FF2B5EF4-FFF2-40B4-BE49-F238E27FC236}">
                <a16:creationId xmlns:a16="http://schemas.microsoft.com/office/drawing/2014/main" id="{E821C85E-50B9-47BC-94F8-B6C7BB52BFFB}"/>
              </a:ext>
            </a:extLst>
          </p:cNvPr>
          <p:cNvSpPr/>
          <p:nvPr/>
        </p:nvSpPr>
        <p:spPr>
          <a:xfrm>
            <a:off x="2042773" y="6007233"/>
            <a:ext cx="744534" cy="384971"/>
          </a:xfrm>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extrusionOk="0">
                <a:moveTo>
                  <a:pt x="744534" y="0"/>
                </a:moveTo>
                <a:cubicBezTo>
                  <a:pt x="481517" y="56393"/>
                  <a:pt x="199650" y="131274"/>
                  <a:pt x="87586" y="204187"/>
                </a:cubicBezTo>
                <a:cubicBezTo>
                  <a:pt x="-30897" y="267462"/>
                  <a:pt x="17902" y="361974"/>
                  <a:pt x="7687" y="381740"/>
                </a:cubicBezTo>
                <a:cubicBezTo>
                  <a:pt x="-11519" y="403560"/>
                  <a:pt x="2134" y="352739"/>
                  <a:pt x="7687" y="301841"/>
                </a:cubicBezTo>
              </a:path>
            </a:pathLst>
          </a:custGeom>
          <a:noFill/>
          <a:ln w="19050">
            <a:solidFill>
              <a:schemeClr val="accent4">
                <a:lumMod val="50000"/>
              </a:schemeClr>
            </a:solidFill>
            <a:extLst>
              <a:ext uri="{C807C97D-BFC1-408E-A445-0C87EB9F89A2}">
                <ask:lineSketchStyleProps xmlns:ask="http://schemas.microsoft.com/office/drawing/2018/sketchyshapes" sd="2577198183">
                  <a:custGeom>
                    <a:avLst/>
                    <a:gdLst>
                      <a:gd name="connsiteX0" fmla="*/ 744534 w 744534"/>
                      <a:gd name="connsiteY0" fmla="*/ 0 h 384971"/>
                      <a:gd name="connsiteX1" fmla="*/ 87586 w 744534"/>
                      <a:gd name="connsiteY1" fmla="*/ 204187 h 384971"/>
                      <a:gd name="connsiteX2" fmla="*/ 7687 w 744534"/>
                      <a:gd name="connsiteY2" fmla="*/ 381740 h 384971"/>
                      <a:gd name="connsiteX3" fmla="*/ 7687 w 744534"/>
                      <a:gd name="connsiteY3" fmla="*/ 301841 h 384971"/>
                    </a:gdLst>
                    <a:ahLst/>
                    <a:cxnLst>
                      <a:cxn ang="0">
                        <a:pos x="connsiteX0" y="connsiteY0"/>
                      </a:cxn>
                      <a:cxn ang="0">
                        <a:pos x="connsiteX1" y="connsiteY1"/>
                      </a:cxn>
                      <a:cxn ang="0">
                        <a:pos x="connsiteX2" y="connsiteY2"/>
                      </a:cxn>
                      <a:cxn ang="0">
                        <a:pos x="connsiteX3" y="connsiteY3"/>
                      </a:cxn>
                    </a:cxnLst>
                    <a:rect l="l" t="t" r="r" b="b"/>
                    <a:pathLst>
                      <a:path w="744534" h="384971">
                        <a:moveTo>
                          <a:pt x="744534" y="0"/>
                        </a:moveTo>
                        <a:cubicBezTo>
                          <a:pt x="477464" y="70282"/>
                          <a:pt x="210394" y="140564"/>
                          <a:pt x="87586" y="204187"/>
                        </a:cubicBezTo>
                        <a:cubicBezTo>
                          <a:pt x="-35222" y="267810"/>
                          <a:pt x="21003" y="365464"/>
                          <a:pt x="7687" y="381740"/>
                        </a:cubicBezTo>
                        <a:cubicBezTo>
                          <a:pt x="-5629" y="398016"/>
                          <a:pt x="1029" y="349928"/>
                          <a:pt x="7687" y="301841"/>
                        </a:cubicBez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図形 55">
            <a:extLst>
              <a:ext uri="{FF2B5EF4-FFF2-40B4-BE49-F238E27FC236}">
                <a16:creationId xmlns:a16="http://schemas.microsoft.com/office/drawing/2014/main" id="{B221A141-97AE-46EC-B7B6-A45496B916E5}"/>
              </a:ext>
            </a:extLst>
          </p:cNvPr>
          <p:cNvSpPr/>
          <p:nvPr/>
        </p:nvSpPr>
        <p:spPr>
          <a:xfrm>
            <a:off x="1979440" y="5874068"/>
            <a:ext cx="736846" cy="221942"/>
          </a:xfrm>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extrusionOk="0">
                <a:moveTo>
                  <a:pt x="736846" y="0"/>
                </a:moveTo>
                <a:cubicBezTo>
                  <a:pt x="649976" y="22699"/>
                  <a:pt x="527541" y="33819"/>
                  <a:pt x="381739" y="62144"/>
                </a:cubicBezTo>
                <a:cubicBezTo>
                  <a:pt x="258932" y="99135"/>
                  <a:pt x="0" y="221943"/>
                  <a:pt x="0" y="221942"/>
                </a:cubicBezTo>
                <a:lnTo>
                  <a:pt x="0" y="221942"/>
                </a:lnTo>
              </a:path>
            </a:pathLst>
          </a:custGeom>
          <a:noFill/>
          <a:ln w="19050">
            <a:solidFill>
              <a:schemeClr val="accent4">
                <a:lumMod val="50000"/>
              </a:schemeClr>
            </a:solidFill>
            <a:extLst>
              <a:ext uri="{C807C97D-BFC1-408E-A445-0C87EB9F89A2}">
                <ask:lineSketchStyleProps xmlns:ask="http://schemas.microsoft.com/office/drawing/2018/sketchyshapes" sd="2329832030">
                  <a:custGeom>
                    <a:avLst/>
                    <a:gdLst>
                      <a:gd name="connsiteX0" fmla="*/ 736846 w 736846"/>
                      <a:gd name="connsiteY0" fmla="*/ 0 h 221942"/>
                      <a:gd name="connsiteX1" fmla="*/ 381739 w 736846"/>
                      <a:gd name="connsiteY1" fmla="*/ 62144 h 221942"/>
                      <a:gd name="connsiteX2" fmla="*/ 0 w 736846"/>
                      <a:gd name="connsiteY2" fmla="*/ 221942 h 221942"/>
                      <a:gd name="connsiteX3" fmla="*/ 0 w 736846"/>
                      <a:gd name="connsiteY3" fmla="*/ 221942 h 221942"/>
                    </a:gdLst>
                    <a:ahLst/>
                    <a:cxnLst>
                      <a:cxn ang="0">
                        <a:pos x="connsiteX0" y="connsiteY0"/>
                      </a:cxn>
                      <a:cxn ang="0">
                        <a:pos x="connsiteX1" y="connsiteY1"/>
                      </a:cxn>
                      <a:cxn ang="0">
                        <a:pos x="connsiteX2" y="connsiteY2"/>
                      </a:cxn>
                      <a:cxn ang="0">
                        <a:pos x="connsiteX3" y="connsiteY3"/>
                      </a:cxn>
                    </a:cxnLst>
                    <a:rect l="l" t="t" r="r" b="b"/>
                    <a:pathLst>
                      <a:path w="736846" h="221942">
                        <a:moveTo>
                          <a:pt x="736846" y="0"/>
                        </a:moveTo>
                        <a:cubicBezTo>
                          <a:pt x="620696" y="12577"/>
                          <a:pt x="504546" y="25154"/>
                          <a:pt x="381739" y="62144"/>
                        </a:cubicBezTo>
                        <a:cubicBezTo>
                          <a:pt x="258932" y="99134"/>
                          <a:pt x="0" y="221942"/>
                          <a:pt x="0" y="221942"/>
                        </a:cubicBezTo>
                        <a:lnTo>
                          <a:pt x="0" y="221942"/>
                        </a:lnTo>
                      </a:path>
                    </a:pathLst>
                  </a:custGeom>
                  <ask:type>
                    <ask:lineSketchScribble/>
                  </ask:type>
                </ask:lineSketchStyleProps>
              </a:ext>
            </a:extLs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EF258FF3-0860-410C-85EC-4184A55FC430}"/>
              </a:ext>
            </a:extLst>
          </p:cNvPr>
          <p:cNvSpPr txBox="1"/>
          <p:nvPr/>
        </p:nvSpPr>
        <p:spPr>
          <a:xfrm rot="287998">
            <a:off x="2416562" y="6178080"/>
            <a:ext cx="2068497" cy="307777"/>
          </a:xfrm>
          <a:prstGeom prst="rect">
            <a:avLst/>
          </a:prstGeom>
          <a:noFill/>
        </p:spPr>
        <p:txBody>
          <a:bodyPr wrap="square">
            <a:spAutoFit/>
          </a:bodyPr>
          <a:lstStyle/>
          <a:p>
            <a:pPr algn="ctr"/>
            <a:r>
              <a:rPr lang="en-US" altLang="ja-JP" sz="1400" dirty="0">
                <a:latin typeface="Arial Rounded MT Bold" panose="020F0704030504030204" pitchFamily="34" charset="0"/>
                <a:ea typeface="BIZ UDPゴシック" panose="020B0400000000000000" pitchFamily="50" charset="-128"/>
              </a:rPr>
              <a:t>Modified E.coli</a:t>
            </a:r>
            <a:endParaRPr lang="ja-JP" altLang="en-US" sz="1400" dirty="0">
              <a:latin typeface="Arial Rounded MT Bold" panose="020F0704030504030204" pitchFamily="34" charset="0"/>
              <a:ea typeface="BIZ UDPゴシック" panose="020B0400000000000000" pitchFamily="50" charset="-128"/>
            </a:endParaRPr>
          </a:p>
        </p:txBody>
      </p:sp>
      <p:pic>
        <p:nvPicPr>
          <p:cNvPr id="58" name="図 57">
            <a:extLst>
              <a:ext uri="{FF2B5EF4-FFF2-40B4-BE49-F238E27FC236}">
                <a16:creationId xmlns:a16="http://schemas.microsoft.com/office/drawing/2014/main" id="{14DB40F8-AF7D-4E97-9BBE-459836FE0B99}"/>
              </a:ext>
            </a:extLst>
          </p:cNvPr>
          <p:cNvPicPr>
            <a:picLocks noChangeAspect="1"/>
          </p:cNvPicPr>
          <p:nvPr/>
        </p:nvPicPr>
        <p:blipFill>
          <a:blip r:embed="rId3"/>
          <a:stretch>
            <a:fillRect/>
          </a:stretch>
        </p:blipFill>
        <p:spPr>
          <a:xfrm>
            <a:off x="4566149" y="5644420"/>
            <a:ext cx="394841" cy="369332"/>
          </a:xfrm>
          <a:prstGeom prst="rect">
            <a:avLst/>
          </a:prstGeom>
          <a:effectLst>
            <a:glow rad="63500">
              <a:schemeClr val="accent1">
                <a:satMod val="175000"/>
                <a:alpha val="40000"/>
              </a:schemeClr>
            </a:glow>
          </a:effectLst>
        </p:spPr>
      </p:pic>
      <p:pic>
        <p:nvPicPr>
          <p:cNvPr id="66" name="図 65">
            <a:extLst>
              <a:ext uri="{FF2B5EF4-FFF2-40B4-BE49-F238E27FC236}">
                <a16:creationId xmlns:a16="http://schemas.microsoft.com/office/drawing/2014/main" id="{BD38C01E-721A-473D-8165-7429A0D06127}"/>
              </a:ext>
            </a:extLst>
          </p:cNvPr>
          <p:cNvPicPr>
            <a:picLocks noChangeAspect="1"/>
          </p:cNvPicPr>
          <p:nvPr/>
        </p:nvPicPr>
        <p:blipFill>
          <a:blip r:embed="rId3"/>
          <a:stretch>
            <a:fillRect/>
          </a:stretch>
        </p:blipFill>
        <p:spPr>
          <a:xfrm>
            <a:off x="7700863" y="3954078"/>
            <a:ext cx="394841" cy="369332"/>
          </a:xfrm>
          <a:prstGeom prst="rect">
            <a:avLst/>
          </a:prstGeom>
          <a:effectLst>
            <a:glow rad="63500">
              <a:schemeClr val="accent1">
                <a:satMod val="175000"/>
                <a:alpha val="40000"/>
              </a:schemeClr>
            </a:glow>
          </a:effectLst>
        </p:spPr>
      </p:pic>
      <p:pic>
        <p:nvPicPr>
          <p:cNvPr id="67" name="図 66">
            <a:extLst>
              <a:ext uri="{FF2B5EF4-FFF2-40B4-BE49-F238E27FC236}">
                <a16:creationId xmlns:a16="http://schemas.microsoft.com/office/drawing/2014/main" id="{AB267262-29FA-4B92-BDC8-77E8B9959075}"/>
              </a:ext>
            </a:extLst>
          </p:cNvPr>
          <p:cNvPicPr>
            <a:picLocks noChangeAspect="1"/>
          </p:cNvPicPr>
          <p:nvPr/>
        </p:nvPicPr>
        <p:blipFill>
          <a:blip r:embed="rId3"/>
          <a:stretch>
            <a:fillRect/>
          </a:stretch>
        </p:blipFill>
        <p:spPr>
          <a:xfrm>
            <a:off x="8437312" y="3869196"/>
            <a:ext cx="394841" cy="369332"/>
          </a:xfrm>
          <a:prstGeom prst="rect">
            <a:avLst/>
          </a:prstGeom>
          <a:effectLst>
            <a:glow rad="63500">
              <a:schemeClr val="accent1">
                <a:satMod val="175000"/>
                <a:alpha val="40000"/>
              </a:schemeClr>
            </a:glow>
          </a:effectLst>
        </p:spPr>
      </p:pic>
      <p:pic>
        <p:nvPicPr>
          <p:cNvPr id="68" name="図 67">
            <a:extLst>
              <a:ext uri="{FF2B5EF4-FFF2-40B4-BE49-F238E27FC236}">
                <a16:creationId xmlns:a16="http://schemas.microsoft.com/office/drawing/2014/main" id="{FAF486BA-D79D-4F43-8843-90F91125CD32}"/>
              </a:ext>
            </a:extLst>
          </p:cNvPr>
          <p:cNvPicPr>
            <a:picLocks noChangeAspect="1"/>
          </p:cNvPicPr>
          <p:nvPr/>
        </p:nvPicPr>
        <p:blipFill>
          <a:blip r:embed="rId3"/>
          <a:stretch>
            <a:fillRect/>
          </a:stretch>
        </p:blipFill>
        <p:spPr>
          <a:xfrm>
            <a:off x="6813263" y="3946123"/>
            <a:ext cx="394841" cy="369332"/>
          </a:xfrm>
          <a:prstGeom prst="rect">
            <a:avLst/>
          </a:prstGeom>
          <a:effectLst>
            <a:glow rad="63500">
              <a:schemeClr val="accent1">
                <a:satMod val="175000"/>
                <a:alpha val="40000"/>
              </a:schemeClr>
            </a:glow>
          </a:effectLst>
        </p:spPr>
      </p:pic>
      <p:pic>
        <p:nvPicPr>
          <p:cNvPr id="69" name="図 68">
            <a:extLst>
              <a:ext uri="{FF2B5EF4-FFF2-40B4-BE49-F238E27FC236}">
                <a16:creationId xmlns:a16="http://schemas.microsoft.com/office/drawing/2014/main" id="{1B7B76CE-1657-424B-A03C-5BD119330A0D}"/>
              </a:ext>
            </a:extLst>
          </p:cNvPr>
          <p:cNvPicPr>
            <a:picLocks noChangeAspect="1"/>
          </p:cNvPicPr>
          <p:nvPr/>
        </p:nvPicPr>
        <p:blipFill>
          <a:blip r:embed="rId3"/>
          <a:stretch>
            <a:fillRect/>
          </a:stretch>
        </p:blipFill>
        <p:spPr>
          <a:xfrm>
            <a:off x="6961181" y="4802700"/>
            <a:ext cx="394841" cy="369332"/>
          </a:xfrm>
          <a:prstGeom prst="rect">
            <a:avLst/>
          </a:prstGeom>
          <a:effectLst>
            <a:glow rad="63500">
              <a:schemeClr val="accent1">
                <a:satMod val="175000"/>
                <a:alpha val="40000"/>
              </a:schemeClr>
            </a:glow>
          </a:effectLst>
        </p:spPr>
      </p:pic>
      <p:pic>
        <p:nvPicPr>
          <p:cNvPr id="70" name="図 69">
            <a:extLst>
              <a:ext uri="{FF2B5EF4-FFF2-40B4-BE49-F238E27FC236}">
                <a16:creationId xmlns:a16="http://schemas.microsoft.com/office/drawing/2014/main" id="{6E1F558D-4246-40B0-B9CB-045C196A68D9}"/>
              </a:ext>
            </a:extLst>
          </p:cNvPr>
          <p:cNvPicPr>
            <a:picLocks noChangeAspect="1"/>
          </p:cNvPicPr>
          <p:nvPr/>
        </p:nvPicPr>
        <p:blipFill>
          <a:blip r:embed="rId3"/>
          <a:stretch>
            <a:fillRect/>
          </a:stretch>
        </p:blipFill>
        <p:spPr>
          <a:xfrm>
            <a:off x="7523404" y="5958128"/>
            <a:ext cx="394841" cy="369332"/>
          </a:xfrm>
          <a:prstGeom prst="rect">
            <a:avLst/>
          </a:prstGeom>
          <a:effectLst>
            <a:glow rad="63500">
              <a:schemeClr val="accent1">
                <a:satMod val="175000"/>
                <a:alpha val="40000"/>
              </a:schemeClr>
            </a:glow>
          </a:effectLst>
        </p:spPr>
      </p:pic>
      <p:pic>
        <p:nvPicPr>
          <p:cNvPr id="71" name="図 70">
            <a:extLst>
              <a:ext uri="{FF2B5EF4-FFF2-40B4-BE49-F238E27FC236}">
                <a16:creationId xmlns:a16="http://schemas.microsoft.com/office/drawing/2014/main" id="{75F106C3-4CA3-4DF8-9028-D3CD7E1CF249}"/>
              </a:ext>
            </a:extLst>
          </p:cNvPr>
          <p:cNvPicPr>
            <a:picLocks noChangeAspect="1"/>
          </p:cNvPicPr>
          <p:nvPr/>
        </p:nvPicPr>
        <p:blipFill>
          <a:blip r:embed="rId3"/>
          <a:stretch>
            <a:fillRect/>
          </a:stretch>
        </p:blipFill>
        <p:spPr>
          <a:xfrm rot="943746">
            <a:off x="8610599" y="5511147"/>
            <a:ext cx="394841" cy="369332"/>
          </a:xfrm>
          <a:prstGeom prst="rect">
            <a:avLst/>
          </a:prstGeom>
          <a:effectLst>
            <a:glow rad="63500">
              <a:schemeClr val="accent1">
                <a:satMod val="175000"/>
                <a:alpha val="40000"/>
              </a:schemeClr>
            </a:glow>
          </a:effectLst>
        </p:spPr>
      </p:pic>
      <p:pic>
        <p:nvPicPr>
          <p:cNvPr id="72" name="図 71">
            <a:extLst>
              <a:ext uri="{FF2B5EF4-FFF2-40B4-BE49-F238E27FC236}">
                <a16:creationId xmlns:a16="http://schemas.microsoft.com/office/drawing/2014/main" id="{F4463582-284B-4D94-BC5B-A9951DB854E3}"/>
              </a:ext>
            </a:extLst>
          </p:cNvPr>
          <p:cNvPicPr>
            <a:picLocks noChangeAspect="1"/>
          </p:cNvPicPr>
          <p:nvPr/>
        </p:nvPicPr>
        <p:blipFill>
          <a:blip r:embed="rId3"/>
          <a:stretch>
            <a:fillRect/>
          </a:stretch>
        </p:blipFill>
        <p:spPr>
          <a:xfrm>
            <a:off x="8239891" y="5960871"/>
            <a:ext cx="394841" cy="369332"/>
          </a:xfrm>
          <a:prstGeom prst="rect">
            <a:avLst/>
          </a:prstGeom>
          <a:effectLst>
            <a:glow rad="63500">
              <a:schemeClr val="accent1">
                <a:satMod val="175000"/>
                <a:alpha val="40000"/>
              </a:schemeClr>
            </a:glow>
          </a:effectLst>
        </p:spPr>
      </p:pic>
      <p:sp>
        <p:nvSpPr>
          <p:cNvPr id="79" name="テキスト ボックス 78">
            <a:extLst>
              <a:ext uri="{FF2B5EF4-FFF2-40B4-BE49-F238E27FC236}">
                <a16:creationId xmlns:a16="http://schemas.microsoft.com/office/drawing/2014/main" id="{EE15A849-40C6-4269-A8A0-7241FDDC8033}"/>
              </a:ext>
            </a:extLst>
          </p:cNvPr>
          <p:cNvSpPr txBox="1"/>
          <p:nvPr/>
        </p:nvSpPr>
        <p:spPr>
          <a:xfrm>
            <a:off x="3221055" y="1119936"/>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80" name="テキスト ボックス 79">
            <a:extLst>
              <a:ext uri="{FF2B5EF4-FFF2-40B4-BE49-F238E27FC236}">
                <a16:creationId xmlns:a16="http://schemas.microsoft.com/office/drawing/2014/main" id="{7054D521-9D3E-41AB-864A-CA56739EAA7B}"/>
              </a:ext>
            </a:extLst>
          </p:cNvPr>
          <p:cNvSpPr txBox="1"/>
          <p:nvPr/>
        </p:nvSpPr>
        <p:spPr>
          <a:xfrm>
            <a:off x="3223017" y="3888107"/>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81" name="テキスト ボックス 80">
            <a:extLst>
              <a:ext uri="{FF2B5EF4-FFF2-40B4-BE49-F238E27FC236}">
                <a16:creationId xmlns:a16="http://schemas.microsoft.com/office/drawing/2014/main" id="{D7C932C2-03E9-4D3C-BE35-F0C8C0BAF636}"/>
              </a:ext>
            </a:extLst>
          </p:cNvPr>
          <p:cNvSpPr txBox="1"/>
          <p:nvPr/>
        </p:nvSpPr>
        <p:spPr>
          <a:xfrm>
            <a:off x="2861468" y="5644420"/>
            <a:ext cx="1553797"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大腸菌</a:t>
            </a:r>
            <a:endParaRPr kumimoji="1" lang="ja-JP" altLang="en-US" dirty="0">
              <a:latin typeface="BIZ UDPゴシック" panose="020B0400000000000000" pitchFamily="50" charset="-128"/>
              <a:ea typeface="BIZ UDPゴシック" panose="020B0400000000000000" pitchFamily="50" charset="-128"/>
            </a:endParaRPr>
          </a:p>
        </p:txBody>
      </p:sp>
      <p:sp>
        <p:nvSpPr>
          <p:cNvPr id="16" name="矢印: 右 15">
            <a:extLst>
              <a:ext uri="{FF2B5EF4-FFF2-40B4-BE49-F238E27FC236}">
                <a16:creationId xmlns:a16="http://schemas.microsoft.com/office/drawing/2014/main" id="{533AAE90-0FBC-4AA2-A15E-9EF74A2CC678}"/>
              </a:ext>
            </a:extLst>
          </p:cNvPr>
          <p:cNvSpPr/>
          <p:nvPr/>
        </p:nvSpPr>
        <p:spPr>
          <a:xfrm>
            <a:off x="5493301" y="2731837"/>
            <a:ext cx="872313" cy="206688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矢印: 右 81">
            <a:extLst>
              <a:ext uri="{FF2B5EF4-FFF2-40B4-BE49-F238E27FC236}">
                <a16:creationId xmlns:a16="http://schemas.microsoft.com/office/drawing/2014/main" id="{C18E515F-A84B-4559-9BB1-070AF508F119}"/>
              </a:ext>
            </a:extLst>
          </p:cNvPr>
          <p:cNvSpPr/>
          <p:nvPr/>
        </p:nvSpPr>
        <p:spPr>
          <a:xfrm>
            <a:off x="9232136" y="2831253"/>
            <a:ext cx="761818" cy="206688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a:extLst>
              <a:ext uri="{FF2B5EF4-FFF2-40B4-BE49-F238E27FC236}">
                <a16:creationId xmlns:a16="http://schemas.microsoft.com/office/drawing/2014/main" id="{544912F3-BBAF-4075-8094-E90D2F1A280F}"/>
              </a:ext>
            </a:extLst>
          </p:cNvPr>
          <p:cNvSpPr txBox="1"/>
          <p:nvPr/>
        </p:nvSpPr>
        <p:spPr>
          <a:xfrm>
            <a:off x="9842986" y="944605"/>
            <a:ext cx="2068497" cy="523220"/>
          </a:xfrm>
          <a:prstGeom prst="rect">
            <a:avLst/>
          </a:prstGeom>
          <a:noFill/>
        </p:spPr>
        <p:txBody>
          <a:bodyPr wrap="square">
            <a:spAutoFit/>
          </a:bodyPr>
          <a:lstStyle/>
          <a:p>
            <a:pPr algn="ctr"/>
            <a:r>
              <a:rPr lang="en-US" altLang="ja-JP" sz="2800" b="1" dirty="0">
                <a:latin typeface="Congenial Black" panose="02000503040000020004" pitchFamily="2" charset="0"/>
                <a:ea typeface="BIZ UDPゴシック" panose="020B0400000000000000" pitchFamily="50" charset="-128"/>
              </a:rPr>
              <a:t>RNA</a:t>
            </a:r>
            <a:r>
              <a:rPr lang="ja-JP" altLang="en-US" sz="400" dirty="0">
                <a:latin typeface="Arial Rounded MT Bold" panose="020F0704030504030204" pitchFamily="34" charset="0"/>
                <a:ea typeface="BIZ UDPゴシック" panose="020B0400000000000000" pitchFamily="50" charset="-128"/>
              </a:rPr>
              <a:t>のつもり</a:t>
            </a:r>
            <a:endParaRPr lang="ja-JP" altLang="en-US" sz="1400" dirty="0">
              <a:latin typeface="Arial Rounded MT Bold" panose="020F0704030504030204" pitchFamily="34" charset="0"/>
              <a:ea typeface="BIZ UDPゴシック" panose="020B0400000000000000" pitchFamily="50" charset="-128"/>
            </a:endParaRPr>
          </a:p>
        </p:txBody>
      </p:sp>
      <p:sp>
        <p:nvSpPr>
          <p:cNvPr id="89" name="円: 塗りつぶしなし 88">
            <a:extLst>
              <a:ext uri="{FF2B5EF4-FFF2-40B4-BE49-F238E27FC236}">
                <a16:creationId xmlns:a16="http://schemas.microsoft.com/office/drawing/2014/main" id="{76C43DA9-75B3-458D-BCC5-EF6D2286E730}"/>
              </a:ext>
            </a:extLst>
          </p:cNvPr>
          <p:cNvSpPr/>
          <p:nvPr/>
        </p:nvSpPr>
        <p:spPr>
          <a:xfrm>
            <a:off x="6588702" y="1009728"/>
            <a:ext cx="2068497" cy="1997476"/>
          </a:xfrm>
          <a:prstGeom prst="donut">
            <a:avLst>
              <a:gd name="adj" fmla="val 5880"/>
            </a:avLst>
          </a:prstGeom>
          <a:solidFill>
            <a:schemeClr val="accent3">
              <a:lumMod val="40000"/>
              <a:lumOff val="60000"/>
            </a:schemeClr>
          </a:solidFill>
          <a:ln w="28575">
            <a:solidFill>
              <a:schemeClr val="accent2">
                <a:lumMod val="75000"/>
              </a:schemeClr>
            </a:solidFill>
            <a:prstDash val="sysDot"/>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アーチ 89">
            <a:extLst>
              <a:ext uri="{FF2B5EF4-FFF2-40B4-BE49-F238E27FC236}">
                <a16:creationId xmlns:a16="http://schemas.microsoft.com/office/drawing/2014/main" id="{5ED03EC7-0587-4B3E-8BD4-ADB68E943F35}"/>
              </a:ext>
            </a:extLst>
          </p:cNvPr>
          <p:cNvSpPr/>
          <p:nvPr/>
        </p:nvSpPr>
        <p:spPr>
          <a:xfrm rot="5400000">
            <a:off x="7244392" y="1435487"/>
            <a:ext cx="1679653" cy="1145960"/>
          </a:xfrm>
          <a:prstGeom prst="blockArc">
            <a:avLst>
              <a:gd name="adj1" fmla="val 11568330"/>
              <a:gd name="adj2" fmla="val 20973178"/>
              <a:gd name="adj3" fmla="val 12644"/>
            </a:avLst>
          </a:prstGeom>
          <a:solidFill>
            <a:schemeClr val="bg1"/>
          </a:solidFill>
          <a:ln w="3175">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アーチ 95">
            <a:extLst>
              <a:ext uri="{FF2B5EF4-FFF2-40B4-BE49-F238E27FC236}">
                <a16:creationId xmlns:a16="http://schemas.microsoft.com/office/drawing/2014/main" id="{2AA56D22-E4FB-4AA9-ABB0-4DB5490556B3}"/>
              </a:ext>
            </a:extLst>
          </p:cNvPr>
          <p:cNvSpPr/>
          <p:nvPr/>
        </p:nvSpPr>
        <p:spPr>
          <a:xfrm rot="5400000">
            <a:off x="7893142" y="1473062"/>
            <a:ext cx="1679653" cy="1145960"/>
          </a:xfrm>
          <a:prstGeom prst="blockArc">
            <a:avLst>
              <a:gd name="adj1" fmla="val 11568330"/>
              <a:gd name="adj2" fmla="val 20973178"/>
              <a:gd name="adj3" fmla="val 12644"/>
            </a:avLst>
          </a:prstGeom>
          <a:solidFill>
            <a:srgbClr val="FF0000"/>
          </a:solidFill>
          <a:ln w="28575">
            <a:solidFill>
              <a:srgbClr val="FF0000"/>
            </a:solidFill>
            <a:prstDash val="sysDot"/>
          </a:ln>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35" name="直線矢印コネクタ 34">
            <a:extLst>
              <a:ext uri="{FF2B5EF4-FFF2-40B4-BE49-F238E27FC236}">
                <a16:creationId xmlns:a16="http://schemas.microsoft.com/office/drawing/2014/main" id="{9ED6233A-317A-499E-8170-D12316AA890C}"/>
              </a:ext>
            </a:extLst>
          </p:cNvPr>
          <p:cNvCxnSpPr>
            <a:cxnSpLocks/>
          </p:cNvCxnSpPr>
          <p:nvPr/>
        </p:nvCxnSpPr>
        <p:spPr>
          <a:xfrm>
            <a:off x="8386074" y="2046042"/>
            <a:ext cx="4973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E89BAA53-1780-4279-9A30-84C85EED1B7B}"/>
              </a:ext>
            </a:extLst>
          </p:cNvPr>
          <p:cNvSpPr txBox="1"/>
          <p:nvPr/>
        </p:nvSpPr>
        <p:spPr>
          <a:xfrm>
            <a:off x="5158280" y="1110643"/>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sp>
        <p:nvSpPr>
          <p:cNvPr id="100" name="テキスト ボックス 99">
            <a:extLst>
              <a:ext uri="{FF2B5EF4-FFF2-40B4-BE49-F238E27FC236}">
                <a16:creationId xmlns:a16="http://schemas.microsoft.com/office/drawing/2014/main" id="{62062E2B-EFF3-4807-9091-9110480E02BC}"/>
              </a:ext>
            </a:extLst>
          </p:cNvPr>
          <p:cNvSpPr txBox="1"/>
          <p:nvPr/>
        </p:nvSpPr>
        <p:spPr>
          <a:xfrm rot="1543019">
            <a:off x="4562872" y="3391282"/>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sp>
        <p:nvSpPr>
          <p:cNvPr id="101" name="テキスト ボックス 100">
            <a:extLst>
              <a:ext uri="{FF2B5EF4-FFF2-40B4-BE49-F238E27FC236}">
                <a16:creationId xmlns:a16="http://schemas.microsoft.com/office/drawing/2014/main" id="{0CF4FA6E-272C-4094-BBD0-5919A61578FC}"/>
              </a:ext>
            </a:extLst>
          </p:cNvPr>
          <p:cNvSpPr txBox="1"/>
          <p:nvPr/>
        </p:nvSpPr>
        <p:spPr>
          <a:xfrm>
            <a:off x="4960990" y="5690586"/>
            <a:ext cx="919794"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rPr>
              <a:t>Plasmid</a:t>
            </a:r>
            <a:endParaRPr lang="ja-JP" altLang="en-US" sz="1200" dirty="0"/>
          </a:p>
        </p:txBody>
      </p:sp>
      <p:sp>
        <p:nvSpPr>
          <p:cNvPr id="2" name="テキスト ボックス 1">
            <a:extLst>
              <a:ext uri="{FF2B5EF4-FFF2-40B4-BE49-F238E27FC236}">
                <a16:creationId xmlns:a16="http://schemas.microsoft.com/office/drawing/2014/main" id="{15B74463-CFF7-44E6-93CE-86F22F870C24}"/>
              </a:ext>
            </a:extLst>
          </p:cNvPr>
          <p:cNvSpPr txBox="1"/>
          <p:nvPr/>
        </p:nvSpPr>
        <p:spPr>
          <a:xfrm>
            <a:off x="8386074" y="694196"/>
            <a:ext cx="1002606" cy="523220"/>
          </a:xfrm>
          <a:prstGeom prst="rect">
            <a:avLst/>
          </a:prstGeom>
          <a:noFill/>
        </p:spPr>
        <p:txBody>
          <a:bodyPr wrap="square" rtlCol="0">
            <a:spAutoFit/>
          </a:bodyPr>
          <a:lstStyle/>
          <a:p>
            <a:pPr algn="ctr"/>
            <a:r>
              <a:rPr kumimoji="1" lang="ja-JP" altLang="en-US" sz="1400" dirty="0">
                <a:latin typeface="BIZ UDP明朝 Medium" panose="02020500000000000000" pitchFamily="18" charset="-128"/>
                <a:ea typeface="BIZ UDP明朝 Medium" panose="02020500000000000000" pitchFamily="18" charset="-128"/>
              </a:rPr>
              <a:t>二重鎖</a:t>
            </a:r>
            <a:r>
              <a:rPr kumimoji="1" lang="en-US" altLang="ja-JP" sz="1400" dirty="0">
                <a:latin typeface="BIZ UDP明朝 Medium" panose="02020500000000000000" pitchFamily="18" charset="-128"/>
                <a:ea typeface="BIZ UDP明朝 Medium" panose="02020500000000000000" pitchFamily="18" charset="-128"/>
              </a:rPr>
              <a:t>DNA</a:t>
            </a:r>
            <a:endParaRPr kumimoji="1" lang="ja-JP" altLang="en-US" sz="1400" dirty="0">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E619A11D-EC06-485E-8EAD-D7726508FDCE}"/>
              </a:ext>
            </a:extLst>
          </p:cNvPr>
          <p:cNvPicPr>
            <a:picLocks noChangeAspect="1"/>
          </p:cNvPicPr>
          <p:nvPr/>
        </p:nvPicPr>
        <p:blipFill>
          <a:blip r:embed="rId4"/>
          <a:stretch>
            <a:fillRect/>
          </a:stretch>
        </p:blipFill>
        <p:spPr>
          <a:xfrm rot="5400000">
            <a:off x="10395488" y="2279196"/>
            <a:ext cx="1707180" cy="355787"/>
          </a:xfrm>
          <a:prstGeom prst="rect">
            <a:avLst/>
          </a:prstGeom>
        </p:spPr>
      </p:pic>
      <p:pic>
        <p:nvPicPr>
          <p:cNvPr id="126" name="図 125">
            <a:extLst>
              <a:ext uri="{FF2B5EF4-FFF2-40B4-BE49-F238E27FC236}">
                <a16:creationId xmlns:a16="http://schemas.microsoft.com/office/drawing/2014/main" id="{0576345A-D52B-48FD-9CF3-A0AA967A5DED}"/>
              </a:ext>
            </a:extLst>
          </p:cNvPr>
          <p:cNvPicPr>
            <a:picLocks noChangeAspect="1"/>
          </p:cNvPicPr>
          <p:nvPr/>
        </p:nvPicPr>
        <p:blipFill>
          <a:blip r:embed="rId4"/>
          <a:stretch>
            <a:fillRect/>
          </a:stretch>
        </p:blipFill>
        <p:spPr>
          <a:xfrm rot="5400000">
            <a:off x="9765100" y="2597899"/>
            <a:ext cx="1707180" cy="355787"/>
          </a:xfrm>
          <a:prstGeom prst="rect">
            <a:avLst/>
          </a:prstGeom>
        </p:spPr>
      </p:pic>
      <p:pic>
        <p:nvPicPr>
          <p:cNvPr id="127" name="図 126">
            <a:extLst>
              <a:ext uri="{FF2B5EF4-FFF2-40B4-BE49-F238E27FC236}">
                <a16:creationId xmlns:a16="http://schemas.microsoft.com/office/drawing/2014/main" id="{678384C5-46CD-42A4-996C-A188EB61CF44}"/>
              </a:ext>
            </a:extLst>
          </p:cNvPr>
          <p:cNvPicPr>
            <a:picLocks noChangeAspect="1"/>
          </p:cNvPicPr>
          <p:nvPr/>
        </p:nvPicPr>
        <p:blipFill>
          <a:blip r:embed="rId4"/>
          <a:stretch>
            <a:fillRect/>
          </a:stretch>
        </p:blipFill>
        <p:spPr>
          <a:xfrm rot="5400000">
            <a:off x="10254162" y="4058288"/>
            <a:ext cx="1707180" cy="355787"/>
          </a:xfrm>
          <a:prstGeom prst="rect">
            <a:avLst/>
          </a:prstGeom>
        </p:spPr>
      </p:pic>
      <p:pic>
        <p:nvPicPr>
          <p:cNvPr id="128" name="図 127">
            <a:extLst>
              <a:ext uri="{FF2B5EF4-FFF2-40B4-BE49-F238E27FC236}">
                <a16:creationId xmlns:a16="http://schemas.microsoft.com/office/drawing/2014/main" id="{42726779-C960-40A7-8EBF-92A5C11C673E}"/>
              </a:ext>
            </a:extLst>
          </p:cNvPr>
          <p:cNvPicPr>
            <a:picLocks noChangeAspect="1"/>
          </p:cNvPicPr>
          <p:nvPr/>
        </p:nvPicPr>
        <p:blipFill>
          <a:blip r:embed="rId4"/>
          <a:stretch>
            <a:fillRect/>
          </a:stretch>
        </p:blipFill>
        <p:spPr>
          <a:xfrm rot="5400000">
            <a:off x="9713023" y="4895600"/>
            <a:ext cx="1707180" cy="355787"/>
          </a:xfrm>
          <a:prstGeom prst="rect">
            <a:avLst/>
          </a:prstGeom>
        </p:spPr>
      </p:pic>
      <p:pic>
        <p:nvPicPr>
          <p:cNvPr id="129" name="図 128">
            <a:extLst>
              <a:ext uri="{FF2B5EF4-FFF2-40B4-BE49-F238E27FC236}">
                <a16:creationId xmlns:a16="http://schemas.microsoft.com/office/drawing/2014/main" id="{CEB7E164-C2B0-40B6-BC60-3CA025A8CAAD}"/>
              </a:ext>
            </a:extLst>
          </p:cNvPr>
          <p:cNvPicPr>
            <a:picLocks noChangeAspect="1"/>
          </p:cNvPicPr>
          <p:nvPr/>
        </p:nvPicPr>
        <p:blipFill>
          <a:blip r:embed="rId4"/>
          <a:stretch>
            <a:fillRect/>
          </a:stretch>
        </p:blipFill>
        <p:spPr>
          <a:xfrm rot="5400000">
            <a:off x="10703771" y="5569363"/>
            <a:ext cx="1707180" cy="355787"/>
          </a:xfrm>
          <a:prstGeom prst="rect">
            <a:avLst/>
          </a:prstGeom>
        </p:spPr>
      </p:pic>
    </p:spTree>
    <p:extLst>
      <p:ext uri="{BB962C8B-B14F-4D97-AF65-F5344CB8AC3E}">
        <p14:creationId xmlns:p14="http://schemas.microsoft.com/office/powerpoint/2010/main" val="891053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8DB0991-25E6-4964-B823-0E5B76CCADB2}"/>
              </a:ext>
            </a:extLst>
          </p:cNvPr>
          <p:cNvPicPr>
            <a:picLocks noChangeAspect="1"/>
          </p:cNvPicPr>
          <p:nvPr/>
        </p:nvPicPr>
        <p:blipFill>
          <a:blip r:embed="rId2"/>
          <a:stretch>
            <a:fillRect/>
          </a:stretch>
        </p:blipFill>
        <p:spPr>
          <a:xfrm>
            <a:off x="2265102" y="0"/>
            <a:ext cx="7966595" cy="6858000"/>
          </a:xfrm>
          <a:prstGeom prst="rect">
            <a:avLst/>
          </a:prstGeom>
        </p:spPr>
      </p:pic>
      <p:sp>
        <p:nvSpPr>
          <p:cNvPr id="7" name="テキスト ボックス 6">
            <a:extLst>
              <a:ext uri="{FF2B5EF4-FFF2-40B4-BE49-F238E27FC236}">
                <a16:creationId xmlns:a16="http://schemas.microsoft.com/office/drawing/2014/main" id="{12A3AFD1-8E41-4C14-8CB0-DAA4718CE7A8}"/>
              </a:ext>
            </a:extLst>
          </p:cNvPr>
          <p:cNvSpPr txBox="1"/>
          <p:nvPr/>
        </p:nvSpPr>
        <p:spPr>
          <a:xfrm>
            <a:off x="-1" y="6488668"/>
            <a:ext cx="12192000" cy="369332"/>
          </a:xfrm>
          <a:prstGeom prst="rect">
            <a:avLst/>
          </a:prstGeom>
          <a:solidFill>
            <a:schemeClr val="accent3">
              <a:lumMod val="60000"/>
              <a:lumOff val="40000"/>
            </a:schemeClr>
          </a:solidFill>
        </p:spPr>
        <p:txBody>
          <a:bodyPr wrap="square">
            <a:spAutoFit/>
          </a:bodyPr>
          <a:lstStyle/>
          <a:p>
            <a:pPr algn="ctr"/>
            <a:r>
              <a:rPr lang="en-US" altLang="ja-JP" b="1" dirty="0">
                <a:solidFill>
                  <a:srgbClr val="C00000"/>
                </a:solidFill>
                <a:latin typeface="BIZ UDPゴシック" panose="020B0400000000000000" pitchFamily="50" charset="-128"/>
                <a:ea typeface="BIZ UDPゴシック" panose="020B0400000000000000" pitchFamily="50" charset="-128"/>
              </a:rPr>
              <a:t>https://www.sciencedirect.com/science/article/pii/S1344622323000548</a:t>
            </a:r>
            <a:endParaRPr lang="ja-JP" altLang="en-US" b="1" dirty="0">
              <a:solidFill>
                <a:srgbClr val="C00000"/>
              </a:solidFill>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115AE2CE-B191-4D7F-A885-F852F0F4BEAB}"/>
              </a:ext>
            </a:extLst>
          </p:cNvPr>
          <p:cNvSpPr txBox="1"/>
          <p:nvPr/>
        </p:nvSpPr>
        <p:spPr>
          <a:xfrm rot="19700638">
            <a:off x="4552951" y="1671161"/>
            <a:ext cx="7591425" cy="369332"/>
          </a:xfrm>
          <a:prstGeom prst="rect">
            <a:avLst/>
          </a:prstGeom>
          <a:noFill/>
        </p:spPr>
        <p:txBody>
          <a:bodyPr wrap="square" rtlCol="0">
            <a:spAutoFit/>
          </a:bodyPr>
          <a:lstStyle/>
          <a:p>
            <a:pPr algn="ctr"/>
            <a:r>
              <a:rPr kumimoji="1" lang="ja-JP" altLang="en-US" dirty="0">
                <a:solidFill>
                  <a:srgbClr val="C00000"/>
                </a:solidFill>
                <a:latin typeface="BIZ UDPゴシック" panose="020B0400000000000000" pitchFamily="50" charset="-128"/>
                <a:ea typeface="BIZ UDPゴシック" panose="020B0400000000000000" pitchFamily="50" charset="-128"/>
              </a:rPr>
              <a:t>多臓器炎症：日本人女性（</a:t>
            </a:r>
            <a:r>
              <a:rPr kumimoji="1" lang="en-US" altLang="ja-JP" dirty="0">
                <a:solidFill>
                  <a:srgbClr val="C00000"/>
                </a:solidFill>
                <a:latin typeface="BIZ UDPゴシック" panose="020B0400000000000000" pitchFamily="50" charset="-128"/>
                <a:ea typeface="BIZ UDPゴシック" panose="020B0400000000000000" pitchFamily="50" charset="-128"/>
              </a:rPr>
              <a:t>14</a:t>
            </a:r>
            <a:r>
              <a:rPr lang="ja-JP" altLang="en-US" dirty="0">
                <a:solidFill>
                  <a:srgbClr val="C00000"/>
                </a:solidFill>
                <a:latin typeface="BIZ UDPゴシック" panose="020B0400000000000000" pitchFamily="50" charset="-128"/>
                <a:ea typeface="BIZ UDPゴシック" panose="020B0400000000000000" pitchFamily="50" charset="-128"/>
              </a:rPr>
              <a:t>歳）＠徳島大学病理学チーム</a:t>
            </a:r>
            <a:endParaRPr kumimoji="1" lang="ja-JP" altLang="en-US"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973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7" name="Picture 2">
            <a:extLst>
              <a:ext uri="{FF2B5EF4-FFF2-40B4-BE49-F238E27FC236}">
                <a16:creationId xmlns:a16="http://schemas.microsoft.com/office/drawing/2014/main" id="{2903EDA4-B515-C98A-240E-C142EEF63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500558"/>
            <a:ext cx="7570077" cy="6351278"/>
          </a:xfrm>
          <a:prstGeom prst="rect">
            <a:avLst/>
          </a:prstGeom>
          <a:noFill/>
          <a:extLst>
            <a:ext uri="{909E8E84-426E-40DD-AFC4-6F175D3DCCD1}">
              <a14:hiddenFill xmlns:a14="http://schemas.microsoft.com/office/drawing/2010/main">
                <a:solidFill>
                  <a:srgbClr val="FFFFFF"/>
                </a:solidFill>
              </a14:hiddenFill>
            </a:ext>
          </a:extLst>
        </p:spPr>
      </p:pic>
      <p:sp>
        <p:nvSpPr>
          <p:cNvPr id="2128" name="テキスト ボックス 2127">
            <a:extLst>
              <a:ext uri="{FF2B5EF4-FFF2-40B4-BE49-F238E27FC236}">
                <a16:creationId xmlns:a16="http://schemas.microsoft.com/office/drawing/2014/main" id="{265AA1FA-E898-ED62-4CC5-E6F84F46EF31}"/>
              </a:ext>
            </a:extLst>
          </p:cNvPr>
          <p:cNvSpPr txBox="1"/>
          <p:nvPr/>
        </p:nvSpPr>
        <p:spPr>
          <a:xfrm>
            <a:off x="213154" y="730128"/>
            <a:ext cx="6054812" cy="1508105"/>
          </a:xfrm>
          <a:prstGeom prst="rect">
            <a:avLst/>
          </a:prstGeom>
          <a:noFill/>
        </p:spPr>
        <p:txBody>
          <a:bodyPr wrap="square" rtlCol="0">
            <a:spAutoFit/>
          </a:bodyPr>
          <a:lstStyle/>
          <a:p>
            <a:pPr algn="l"/>
            <a:r>
              <a:rPr lang="en-US" altLang="ja-JP" sz="1400" b="0" i="0" dirty="0">
                <a:solidFill>
                  <a:srgbClr val="08131A"/>
                </a:solidFill>
                <a:effectLst/>
                <a:latin typeface="BIZ UDゴシック" panose="020B0400000000000000" pitchFamily="49" charset="-128"/>
                <a:ea typeface="BIZ UDゴシック" panose="020B0400000000000000" pitchFamily="49" charset="-128"/>
              </a:rPr>
              <a:t>SV40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プロモーター（</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SV40 promoter</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a:t>
            </a:r>
            <a:endParaRPr lang="en-US" altLang="ja-JP" sz="1400" b="0" i="0" dirty="0">
              <a:solidFill>
                <a:srgbClr val="08131A"/>
              </a:solidFill>
              <a:effectLst/>
              <a:latin typeface="BIZ UDゴシック" panose="020B0400000000000000" pitchFamily="49" charset="-128"/>
              <a:ea typeface="BIZ UDゴシック" panose="020B0400000000000000" pitchFamily="49" charset="-128"/>
            </a:endParaRPr>
          </a:p>
          <a:p>
            <a:pPr algn="l"/>
            <a:r>
              <a:rPr lang="ja-JP" altLang="en-US" sz="1400" b="0" i="0" dirty="0">
                <a:solidFill>
                  <a:srgbClr val="08131A"/>
                </a:solidFill>
                <a:effectLst/>
                <a:latin typeface="BIZ UDゴシック" panose="020B0400000000000000" pitchFamily="49" charset="-128"/>
                <a:ea typeface="BIZ UDゴシック" panose="020B0400000000000000" pitchFamily="49" charset="-128"/>
              </a:rPr>
              <a:t>サルで癌（がん）などを起こす</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DNA</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ウイルス </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Simian Virus 40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a:t>
            </a:r>
            <a:endParaRPr lang="en-US" altLang="ja-JP" sz="1400" b="0" i="0" dirty="0">
              <a:solidFill>
                <a:srgbClr val="08131A"/>
              </a:solidFill>
              <a:effectLst/>
              <a:latin typeface="BIZ UDゴシック" panose="020B0400000000000000" pitchFamily="49" charset="-128"/>
              <a:ea typeface="BIZ UDゴシック" panose="020B0400000000000000" pitchFamily="49" charset="-128"/>
            </a:endParaRPr>
          </a:p>
          <a:p>
            <a:pPr algn="l"/>
            <a:r>
              <a:rPr lang="ja-JP" altLang="en-US" sz="1400" dirty="0">
                <a:solidFill>
                  <a:srgbClr val="08131A"/>
                </a:solidFill>
                <a:latin typeface="BIZ UDゴシック" panose="020B0400000000000000" pitchFamily="49" charset="-128"/>
                <a:ea typeface="BIZ UDゴシック" panose="020B0400000000000000" pitchFamily="49" charset="-128"/>
              </a:rPr>
              <a:t>ウィルスの</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分類は、ポリオーマウイルス。</a:t>
            </a:r>
            <a:endParaRPr lang="en-US" altLang="ja-JP" sz="1400" b="0" i="0" dirty="0">
              <a:solidFill>
                <a:srgbClr val="08131A"/>
              </a:solidFill>
              <a:effectLst/>
              <a:latin typeface="BIZ UDゴシック" panose="020B0400000000000000" pitchFamily="49" charset="-128"/>
              <a:ea typeface="BIZ UDゴシック" panose="020B0400000000000000" pitchFamily="49" charset="-128"/>
            </a:endParaRPr>
          </a:p>
          <a:p>
            <a:pPr algn="l"/>
            <a:r>
              <a:rPr lang="ja-JP" altLang="en-US" sz="1400" b="0" i="0" dirty="0">
                <a:solidFill>
                  <a:srgbClr val="08131A"/>
                </a:solidFill>
                <a:effectLst/>
                <a:latin typeface="BIZ UDゴシック" panose="020B0400000000000000" pitchFamily="49" charset="-128"/>
                <a:ea typeface="BIZ UDゴシック" panose="020B0400000000000000" pitchFamily="49" charset="-128"/>
              </a:rPr>
              <a:t>ヒトのがんに関わっているかは議論がある。</a:t>
            </a:r>
          </a:p>
          <a:p>
            <a:pPr algn="l"/>
            <a:endParaRPr lang="en-US" altLang="ja-JP" sz="1200" b="0" i="0" dirty="0">
              <a:solidFill>
                <a:srgbClr val="08131A"/>
              </a:solidFill>
              <a:effectLst/>
              <a:latin typeface="BIZ UDゴシック" panose="020B0400000000000000" pitchFamily="49" charset="-128"/>
              <a:ea typeface="BIZ UDゴシック" panose="020B0400000000000000" pitchFamily="49" charset="-128"/>
            </a:endParaRPr>
          </a:p>
          <a:p>
            <a:pPr algn="l"/>
            <a:r>
              <a:rPr lang="ja-JP" altLang="en-US" sz="1200" b="0" i="0" dirty="0">
                <a:solidFill>
                  <a:srgbClr val="08131A"/>
                </a:solidFill>
                <a:effectLst/>
                <a:latin typeface="BIZ UDゴシック" panose="020B0400000000000000" pitchFamily="49" charset="-128"/>
                <a:ea typeface="BIZ UDゴシック" panose="020B0400000000000000" pitchFamily="49" charset="-128"/>
              </a:rPr>
              <a:t>必要のない遺伝子（ネオマイシン）と、</a:t>
            </a:r>
            <a:endParaRPr lang="en-US" altLang="ja-JP" sz="1200" b="0" i="0" dirty="0">
              <a:solidFill>
                <a:srgbClr val="08131A"/>
              </a:solidFill>
              <a:effectLst/>
              <a:latin typeface="BIZ UDゴシック" panose="020B0400000000000000" pitchFamily="49" charset="-128"/>
              <a:ea typeface="BIZ UDゴシック" panose="020B0400000000000000" pitchFamily="49" charset="-128"/>
            </a:endParaRPr>
          </a:p>
          <a:p>
            <a:pPr algn="l"/>
            <a:r>
              <a:rPr lang="ja-JP" altLang="en-US" sz="1200" b="0" i="0" dirty="0">
                <a:solidFill>
                  <a:srgbClr val="08131A"/>
                </a:solidFill>
                <a:effectLst/>
                <a:latin typeface="BIZ UDゴシック" panose="020B0400000000000000" pitchFamily="49" charset="-128"/>
                <a:ea typeface="BIZ UDゴシック" panose="020B0400000000000000" pitchFamily="49" charset="-128"/>
              </a:rPr>
              <a:t>真核生物で働くプロモーター（遺伝子の発現を制御する配列）の配列が入っている。</a:t>
            </a:r>
            <a:endParaRPr kumimoji="1" lang="ja-JP" altLang="en-US" sz="1200" dirty="0">
              <a:latin typeface="BIZ UDゴシック" panose="020B0400000000000000" pitchFamily="49" charset="-128"/>
              <a:ea typeface="BIZ UDゴシック" panose="020B0400000000000000" pitchFamily="49" charset="-128"/>
            </a:endParaRPr>
          </a:p>
        </p:txBody>
      </p:sp>
      <p:sp>
        <p:nvSpPr>
          <p:cNvPr id="2130" name="テキスト ボックス 2129">
            <a:extLst>
              <a:ext uri="{FF2B5EF4-FFF2-40B4-BE49-F238E27FC236}">
                <a16:creationId xmlns:a16="http://schemas.microsoft.com/office/drawing/2014/main" id="{188BD404-9815-613B-EBC3-6079E5930069}"/>
              </a:ext>
            </a:extLst>
          </p:cNvPr>
          <p:cNvSpPr txBox="1"/>
          <p:nvPr/>
        </p:nvSpPr>
        <p:spPr>
          <a:xfrm>
            <a:off x="213154" y="3624299"/>
            <a:ext cx="4201530" cy="2031325"/>
          </a:xfrm>
          <a:prstGeom prst="rect">
            <a:avLst/>
          </a:prstGeom>
          <a:noFill/>
        </p:spPr>
        <p:txBody>
          <a:bodyPr wrap="square">
            <a:spAutoFit/>
          </a:bodyPr>
          <a:lstStyle/>
          <a:p>
            <a:r>
              <a:rPr lang="ja-JP" altLang="en-US" sz="1400" b="0" i="0" dirty="0">
                <a:solidFill>
                  <a:srgbClr val="08131A"/>
                </a:solidFill>
                <a:effectLst/>
                <a:latin typeface="BIZ UDゴシック" panose="020B0400000000000000" pitchFamily="49" charset="-128"/>
                <a:ea typeface="BIZ UDゴシック" panose="020B0400000000000000" pitchFamily="49" charset="-128"/>
              </a:rPr>
              <a:t>プラスミドの大きさは</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7500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塩基対。</a:t>
            </a:r>
            <a:br>
              <a:rPr lang="ja-JP" altLang="en-US" sz="1400" dirty="0">
                <a:latin typeface="BIZ UDゴシック" panose="020B0400000000000000" pitchFamily="49" charset="-128"/>
                <a:ea typeface="BIZ UDゴシック" panose="020B0400000000000000" pitchFamily="49" charset="-128"/>
              </a:rPr>
            </a:br>
            <a:endParaRPr lang="en-US" altLang="ja-JP" sz="1400" dirty="0">
              <a:latin typeface="BIZ UDゴシック" panose="020B0400000000000000" pitchFamily="49" charset="-128"/>
              <a:ea typeface="BIZ UDゴシック" panose="020B0400000000000000" pitchFamily="49" charset="-128"/>
            </a:endParaRPr>
          </a:p>
          <a:p>
            <a:r>
              <a:rPr lang="ja-JP" altLang="en-US" sz="1400" b="0" i="0" dirty="0">
                <a:solidFill>
                  <a:srgbClr val="08131A"/>
                </a:solidFill>
                <a:effectLst/>
                <a:latin typeface="BIZ UDゴシック" panose="020B0400000000000000" pitchFamily="49" charset="-128"/>
                <a:ea typeface="BIZ UDゴシック" panose="020B0400000000000000" pitchFamily="49" charset="-128"/>
              </a:rPr>
              <a:t>有名なプラスミド</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pBR322</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の塩基数は</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4361</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塩基対で分子量は</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260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万。</a:t>
            </a:r>
            <a:endParaRPr lang="en-US" altLang="ja-JP" sz="1400" b="0" i="0" dirty="0">
              <a:solidFill>
                <a:srgbClr val="08131A"/>
              </a:solidFill>
              <a:effectLst/>
              <a:latin typeface="BIZ UDゴシック" panose="020B0400000000000000" pitchFamily="49" charset="-128"/>
              <a:ea typeface="BIZ UDゴシック" panose="020B0400000000000000" pitchFamily="49" charset="-128"/>
            </a:endParaRPr>
          </a:p>
          <a:p>
            <a:endParaRPr lang="en-US" altLang="ja-JP" sz="1400" dirty="0">
              <a:solidFill>
                <a:srgbClr val="08131A"/>
              </a:solidFill>
              <a:latin typeface="BIZ UDゴシック" panose="020B0400000000000000" pitchFamily="49" charset="-128"/>
              <a:ea typeface="BIZ UDゴシック" panose="020B0400000000000000" pitchFamily="49" charset="-128"/>
            </a:endParaRPr>
          </a:p>
          <a:p>
            <a:r>
              <a:rPr lang="en-US" altLang="ja-JP" sz="1400" b="0" i="0" dirty="0">
                <a:solidFill>
                  <a:srgbClr val="08131A"/>
                </a:solidFill>
                <a:effectLst/>
                <a:latin typeface="BIZ UDゴシック" panose="020B0400000000000000" pitchFamily="49" charset="-128"/>
                <a:ea typeface="BIZ UDゴシック" panose="020B0400000000000000" pitchFamily="49" charset="-128"/>
              </a:rPr>
              <a:t>7500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塩基対のプラスミドの分子量は</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450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万。</a:t>
            </a:r>
            <a:br>
              <a:rPr lang="ja-JP" altLang="en-US" sz="1400" dirty="0">
                <a:latin typeface="BIZ UDゴシック" panose="020B0400000000000000" pitchFamily="49" charset="-128"/>
                <a:ea typeface="BIZ UDゴシック" panose="020B0400000000000000" pitchFamily="49" charset="-128"/>
              </a:rPr>
            </a:br>
            <a:endParaRPr lang="en-US" altLang="ja-JP" sz="1400" dirty="0">
              <a:latin typeface="BIZ UDゴシック" panose="020B0400000000000000" pitchFamily="49" charset="-128"/>
              <a:ea typeface="BIZ UDゴシック" panose="020B0400000000000000" pitchFamily="49" charset="-128"/>
            </a:endParaRPr>
          </a:p>
          <a:p>
            <a:r>
              <a:rPr lang="en-US" altLang="ja-JP" sz="1400" b="0" i="0" dirty="0">
                <a:solidFill>
                  <a:srgbClr val="08131A"/>
                </a:solidFill>
                <a:effectLst/>
                <a:latin typeface="BIZ UDゴシック" panose="020B0400000000000000" pitchFamily="49" charset="-128"/>
                <a:ea typeface="BIZ UDゴシック" panose="020B0400000000000000" pitchFamily="49" charset="-128"/>
              </a:rPr>
              <a:t>mRNA</a:t>
            </a:r>
            <a:r>
              <a:rPr lang="ja-JP" altLang="en-US" sz="1400" dirty="0">
                <a:solidFill>
                  <a:srgbClr val="08131A"/>
                </a:solidFill>
                <a:latin typeface="BIZ UDゴシック" panose="020B0400000000000000" pitchFamily="49" charset="-128"/>
                <a:ea typeface="BIZ UDゴシック" panose="020B0400000000000000" pitchFamily="49" charset="-128"/>
              </a:rPr>
              <a:t>医薬に</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100μg</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の核酸（</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DNA</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と</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RNA</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）が入っているとして</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30%</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が</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DNA</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とすると</a:t>
            </a:r>
            <a:r>
              <a:rPr lang="en-US" altLang="ja-JP" sz="1400" b="0" i="0" dirty="0">
                <a:solidFill>
                  <a:srgbClr val="08131A"/>
                </a:solidFill>
                <a:effectLst/>
                <a:latin typeface="BIZ UDゴシック" panose="020B0400000000000000" pitchFamily="49" charset="-128"/>
                <a:ea typeface="BIZ UDゴシック" panose="020B0400000000000000" pitchFamily="49" charset="-128"/>
              </a:rPr>
              <a:t>30μg</a:t>
            </a:r>
            <a:r>
              <a:rPr lang="ja-JP" altLang="en-US" sz="1400" b="0" i="0" dirty="0">
                <a:solidFill>
                  <a:srgbClr val="08131A"/>
                </a:solidFill>
                <a:effectLst/>
                <a:latin typeface="BIZ UDゴシック" panose="020B0400000000000000" pitchFamily="49" charset="-128"/>
                <a:ea typeface="BIZ UDゴシック" panose="020B0400000000000000" pitchFamily="49" charset="-128"/>
              </a:rPr>
              <a:t>。</a:t>
            </a:r>
            <a:endParaRPr lang="ja-JP" altLang="en-US" sz="1400" dirty="0">
              <a:latin typeface="BIZ UDゴシック" panose="020B0400000000000000" pitchFamily="49" charset="-128"/>
              <a:ea typeface="BIZ UDゴシック" panose="020B0400000000000000" pitchFamily="49" charset="-128"/>
            </a:endParaRPr>
          </a:p>
        </p:txBody>
      </p:sp>
      <p:sp>
        <p:nvSpPr>
          <p:cNvPr id="6" name="テキスト ボックス 5">
            <a:extLst>
              <a:ext uri="{FF2B5EF4-FFF2-40B4-BE49-F238E27FC236}">
                <a16:creationId xmlns:a16="http://schemas.microsoft.com/office/drawing/2014/main" id="{6D76B95A-CF2E-44D9-9BD5-36511F44C2D1}"/>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プラスミド</a:t>
            </a:r>
            <a:r>
              <a:rPr kumimoji="1" lang="en-US" altLang="ja-JP" sz="2400" dirty="0">
                <a:solidFill>
                  <a:srgbClr val="FFC000"/>
                </a:solidFill>
                <a:latin typeface="BIZ UDPゴシック" panose="020B0400000000000000" pitchFamily="50" charset="-128"/>
                <a:ea typeface="BIZ UDPゴシック" panose="020B0400000000000000" pitchFamily="50" charset="-128"/>
              </a:rPr>
              <a:t>DNA</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9786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5500569-8782-BBDC-ADAE-A7A9646CE248}"/>
              </a:ext>
            </a:extLst>
          </p:cNvPr>
          <p:cNvSpPr/>
          <p:nvPr/>
        </p:nvSpPr>
        <p:spPr>
          <a:xfrm>
            <a:off x="0" y="0"/>
            <a:ext cx="12192000" cy="505968"/>
          </a:xfrm>
          <a:prstGeom prst="rect">
            <a:avLst/>
          </a:prstGeom>
          <a:solidFill>
            <a:schemeClr val="accent2">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400" b="1" dirty="0">
                <a:solidFill>
                  <a:schemeClr val="bg1"/>
                </a:solidFill>
                <a:latin typeface="BIZ UDP明朝 Medium" panose="02020500000000000000" pitchFamily="18" charset="-128"/>
                <a:ea typeface="BIZ UDP明朝 Medium" panose="02020500000000000000" pitchFamily="18" charset="-128"/>
              </a:rPr>
              <a:t>ウィルス・ワクチン中の残存細胞</a:t>
            </a:r>
            <a:r>
              <a:rPr kumimoji="1" lang="en-US" altLang="ja-JP" sz="2400" b="1" dirty="0">
                <a:solidFill>
                  <a:schemeClr val="bg1"/>
                </a:solidFill>
                <a:latin typeface="BIZ UDP明朝 Medium" panose="02020500000000000000" pitchFamily="18" charset="-128"/>
                <a:ea typeface="BIZ UDP明朝 Medium" panose="02020500000000000000" pitchFamily="18" charset="-128"/>
              </a:rPr>
              <a:t>DNA</a:t>
            </a:r>
            <a:r>
              <a:rPr kumimoji="1" lang="ja-JP" altLang="en-US" sz="2400" b="1" dirty="0">
                <a:solidFill>
                  <a:schemeClr val="bg1"/>
                </a:solidFill>
                <a:latin typeface="BIZ UDP明朝 Medium" panose="02020500000000000000" pitchFamily="18" charset="-128"/>
                <a:ea typeface="BIZ UDP明朝 Medium" panose="02020500000000000000" pitchFamily="18" charset="-128"/>
              </a:rPr>
              <a:t>に関する論文</a:t>
            </a:r>
          </a:p>
        </p:txBody>
      </p:sp>
      <p:graphicFrame>
        <p:nvGraphicFramePr>
          <p:cNvPr id="4" name="表 4">
            <a:extLst>
              <a:ext uri="{FF2B5EF4-FFF2-40B4-BE49-F238E27FC236}">
                <a16:creationId xmlns:a16="http://schemas.microsoft.com/office/drawing/2014/main" id="{43C582DA-A298-D7F5-FF44-23BA3E8AC206}"/>
              </a:ext>
            </a:extLst>
          </p:cNvPr>
          <p:cNvGraphicFramePr>
            <a:graphicFrameLocks noGrp="1"/>
          </p:cNvGraphicFramePr>
          <p:nvPr/>
        </p:nvGraphicFramePr>
        <p:xfrm>
          <a:off x="0" y="592450"/>
          <a:ext cx="12192000" cy="6151880"/>
        </p:xfrm>
        <a:graphic>
          <a:graphicData uri="http://schemas.openxmlformats.org/drawingml/2006/table">
            <a:tbl>
              <a:tblPr firstRow="1" bandRow="1">
                <a:tableStyleId>{21E4AEA4-8DFA-4A89-87EB-49C32662AFE0}</a:tableStyleId>
              </a:tblPr>
              <a:tblGrid>
                <a:gridCol w="554431">
                  <a:extLst>
                    <a:ext uri="{9D8B030D-6E8A-4147-A177-3AD203B41FA5}">
                      <a16:colId xmlns:a16="http://schemas.microsoft.com/office/drawing/2014/main" val="2978897226"/>
                    </a:ext>
                  </a:extLst>
                </a:gridCol>
                <a:gridCol w="5696467">
                  <a:extLst>
                    <a:ext uri="{9D8B030D-6E8A-4147-A177-3AD203B41FA5}">
                      <a16:colId xmlns:a16="http://schemas.microsoft.com/office/drawing/2014/main" val="952738715"/>
                    </a:ext>
                  </a:extLst>
                </a:gridCol>
                <a:gridCol w="1424066">
                  <a:extLst>
                    <a:ext uri="{9D8B030D-6E8A-4147-A177-3AD203B41FA5}">
                      <a16:colId xmlns:a16="http://schemas.microsoft.com/office/drawing/2014/main" val="1548683220"/>
                    </a:ext>
                  </a:extLst>
                </a:gridCol>
                <a:gridCol w="1184223">
                  <a:extLst>
                    <a:ext uri="{9D8B030D-6E8A-4147-A177-3AD203B41FA5}">
                      <a16:colId xmlns:a16="http://schemas.microsoft.com/office/drawing/2014/main" val="91035744"/>
                    </a:ext>
                  </a:extLst>
                </a:gridCol>
                <a:gridCol w="3332813">
                  <a:extLst>
                    <a:ext uri="{9D8B030D-6E8A-4147-A177-3AD203B41FA5}">
                      <a16:colId xmlns:a16="http://schemas.microsoft.com/office/drawing/2014/main" val="2444991350"/>
                    </a:ext>
                  </a:extLst>
                </a:gridCol>
              </a:tblGrid>
              <a:tr h="370840">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No.</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4">
                        <a:lumMod val="75000"/>
                      </a:schemeClr>
                    </a:solidFill>
                  </a:tcPr>
                </a:tc>
                <a:tc>
                  <a:txBody>
                    <a:bodyPr/>
                    <a:lstStyle/>
                    <a:p>
                      <a:pPr algn="ctr"/>
                      <a:r>
                        <a:rPr kumimoji="1" lang="ja-JP" altLang="en-US" sz="1800" dirty="0">
                          <a:latin typeface="BIZ UDP明朝 Medium" panose="02020500000000000000" pitchFamily="18" charset="-128"/>
                          <a:ea typeface="BIZ UDP明朝 Medium" panose="02020500000000000000" pitchFamily="18" charset="-128"/>
                        </a:rPr>
                        <a:t>論文</a:t>
                      </a:r>
                    </a:p>
                  </a:txBody>
                  <a:tcPr>
                    <a:solidFill>
                      <a:schemeClr val="accent4">
                        <a:lumMod val="75000"/>
                      </a:schemeClr>
                    </a:solidFill>
                  </a:tcPr>
                </a:tc>
                <a:tc>
                  <a:txBody>
                    <a:bodyPr/>
                    <a:lstStyle/>
                    <a:p>
                      <a:pPr algn="ctr"/>
                      <a:r>
                        <a:rPr kumimoji="1" lang="ja-JP" altLang="en-US" sz="1800" dirty="0">
                          <a:latin typeface="BIZ UDP明朝 Medium" panose="02020500000000000000" pitchFamily="18" charset="-128"/>
                          <a:ea typeface="BIZ UDP明朝 Medium" panose="02020500000000000000" pitchFamily="18" charset="-128"/>
                        </a:rPr>
                        <a:t>年月日</a:t>
                      </a:r>
                    </a:p>
                  </a:txBody>
                  <a:tcPr>
                    <a:solidFill>
                      <a:schemeClr val="accent4">
                        <a:lumMod val="75000"/>
                      </a:schemeClr>
                    </a:solidFill>
                  </a:tcPr>
                </a:tc>
                <a:tc>
                  <a:txBody>
                    <a:bodyPr/>
                    <a:lstStyle/>
                    <a:p>
                      <a:pPr algn="ctr"/>
                      <a:r>
                        <a:rPr kumimoji="1" lang="en-US" altLang="ja-JP" sz="1800" dirty="0">
                          <a:latin typeface="BIZ UDP明朝 Medium" panose="02020500000000000000" pitchFamily="18" charset="-128"/>
                          <a:ea typeface="BIZ UDP明朝 Medium" panose="02020500000000000000" pitchFamily="18" charset="-128"/>
                        </a:rPr>
                        <a:t>PMID</a:t>
                      </a:r>
                      <a:endParaRPr kumimoji="1" lang="ja-JP" altLang="en-US" sz="1800" dirty="0">
                        <a:latin typeface="BIZ UDP明朝 Medium" panose="02020500000000000000" pitchFamily="18" charset="-128"/>
                        <a:ea typeface="BIZ UDP明朝 Medium" panose="02020500000000000000" pitchFamily="18" charset="-128"/>
                      </a:endParaRPr>
                    </a:p>
                  </a:txBody>
                  <a:tcPr>
                    <a:solidFill>
                      <a:schemeClr val="accent4">
                        <a:lumMod val="75000"/>
                      </a:schemeClr>
                    </a:solidFill>
                  </a:tcPr>
                </a:tc>
                <a:tc>
                  <a:txBody>
                    <a:bodyPr/>
                    <a:lstStyle/>
                    <a:p>
                      <a:pPr algn="ctr"/>
                      <a:r>
                        <a:rPr kumimoji="1" lang="en-US" altLang="ja-JP" sz="1800" dirty="0">
                          <a:latin typeface="BIZ UDP明朝 Medium" panose="02020500000000000000" pitchFamily="18" charset="-128"/>
                          <a:ea typeface="BIZ UDP明朝 Medium" panose="02020500000000000000" pitchFamily="18" charset="-128"/>
                        </a:rPr>
                        <a:t>DOI</a:t>
                      </a:r>
                      <a:endParaRPr kumimoji="1" lang="ja-JP" altLang="en-US" sz="1800" dirty="0">
                        <a:latin typeface="BIZ UDP明朝 Medium" panose="02020500000000000000" pitchFamily="18" charset="-128"/>
                        <a:ea typeface="BIZ UDP明朝 Medium" panose="02020500000000000000" pitchFamily="18" charset="-128"/>
                      </a:endParaRPr>
                    </a:p>
                  </a:txBody>
                  <a:tcPr>
                    <a:solidFill>
                      <a:schemeClr val="accent4">
                        <a:lumMod val="75000"/>
                      </a:schemeClr>
                    </a:solidFill>
                  </a:tcPr>
                </a:tc>
                <a:extLst>
                  <a:ext uri="{0D108BD9-81ED-4DB2-BD59-A6C34878D82A}">
                    <a16:rowId xmlns:a16="http://schemas.microsoft.com/office/drawing/2014/main" val="440837543"/>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１</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ウィルスワクチン中の残存細胞基質</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に関する問題</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2009</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3</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14</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dk1"/>
                          </a:solidFill>
                          <a:effectLst/>
                          <a:latin typeface="BIZ UDP明朝 Medium" panose="02020500000000000000" pitchFamily="18" charset="-128"/>
                          <a:ea typeface="BIZ UDP明朝 Medium" panose="02020500000000000000" pitchFamily="18" charset="-128"/>
                          <a:cs typeface="+mn-cs"/>
                        </a:rPr>
                        <a:t>19285882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dirty="0">
                          <a:solidFill>
                            <a:schemeClr val="dk1"/>
                          </a:solidFill>
                          <a:effectLst/>
                          <a:latin typeface="BIZ UDP明朝 Medium" panose="02020500000000000000" pitchFamily="18" charset="-128"/>
                          <a:ea typeface="BIZ UDP明朝 Medium" panose="02020500000000000000" pitchFamily="18" charset="-128"/>
                          <a:cs typeface="+mn-cs"/>
                          <a:hlinkClick r:id="rId2"/>
                        </a:rPr>
                        <a:t>10.1016/j.biologicals.2009.02.015</a:t>
                      </a: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062523707"/>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２</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残留細胞基質</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の生物学的活性</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2006</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16566436</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47516560"/>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３</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細胞基質：</a:t>
                      </a:r>
                      <a:r>
                        <a:rPr kumimoji="1" lang="en-US" altLang="ja-JP" sz="1400" b="1" dirty="0">
                          <a:latin typeface="BIZ UDP明朝 Medium" panose="02020500000000000000" pitchFamily="18" charset="-128"/>
                          <a:ea typeface="BIZ UDP明朝 Medium" panose="02020500000000000000" pitchFamily="18" charset="-128"/>
                        </a:rPr>
                        <a:t>50</a:t>
                      </a:r>
                      <a:r>
                        <a:rPr kumimoji="1" lang="ja-JP" altLang="en-US" sz="1400" b="1" dirty="0">
                          <a:latin typeface="BIZ UDP明朝 Medium" panose="02020500000000000000" pitchFamily="18" charset="-128"/>
                          <a:ea typeface="BIZ UDP明朝 Medium" panose="02020500000000000000" pitchFamily="18" charset="-128"/>
                        </a:rPr>
                        <a:t>年にわたる議論の後、私たちはどこにいるのか？</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2006</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16566432</a:t>
                      </a: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975926701"/>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４</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細胞基質：得られた教訓と残された課題</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1999</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10616176</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794905814"/>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５</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ウィルスワクチンと残存細胞</a:t>
                      </a:r>
                      <a:r>
                        <a:rPr kumimoji="1" lang="en-US" altLang="ja-JP" sz="1400" b="1" dirty="0">
                          <a:latin typeface="BIZ UDP明朝 Medium" panose="02020500000000000000" pitchFamily="18" charset="-128"/>
                          <a:ea typeface="BIZ UDP明朝 Medium" panose="02020500000000000000" pitchFamily="18" charset="-128"/>
                        </a:rPr>
                        <a:t>DNA</a:t>
                      </a:r>
                      <a:endParaRPr kumimoji="1" lang="ja-JP" altLang="en-US" sz="1400" b="1" dirty="0">
                        <a:latin typeface="BIZ UDP明朝 Medium" panose="02020500000000000000" pitchFamily="18" charset="-128"/>
                        <a:ea typeface="BIZ UDP明朝 Medium" panose="02020500000000000000" pitchFamily="18" charset="-128"/>
                      </a:endParaRP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1995</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9</a:t>
                      </a:r>
                      <a:r>
                        <a:rPr kumimoji="1" lang="ja-JP" altLang="en-US" sz="1200" b="1" dirty="0">
                          <a:latin typeface="BIZ UDP明朝 Medium" panose="02020500000000000000" pitchFamily="18" charset="-128"/>
                          <a:ea typeface="BIZ UDP明朝 Medium" panose="02020500000000000000" pitchFamily="18" charset="-128"/>
                        </a:rPr>
                        <a:t>月</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8527122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dirty="0">
                          <a:solidFill>
                            <a:schemeClr val="dk1"/>
                          </a:solidFill>
                          <a:effectLst/>
                          <a:latin typeface="BIZ UDP明朝 Medium" panose="02020500000000000000" pitchFamily="18" charset="-128"/>
                          <a:ea typeface="BIZ UDP明朝 Medium" panose="02020500000000000000" pitchFamily="18" charset="-128"/>
                          <a:cs typeface="+mn-cs"/>
                          <a:hlinkClick r:id="rId3"/>
                        </a:rPr>
                        <a:t>10.1006/biol.1995.0037</a:t>
                      </a:r>
                      <a:endParaRPr kumimoji="1" lang="en-US" altLang="ja-JP" sz="1100" b="1" i="0" kern="1200" dirty="0">
                        <a:solidFill>
                          <a:schemeClr val="dk1"/>
                        </a:solidFill>
                        <a:effectLst/>
                        <a:latin typeface="BIZ UDP明朝 Medium" panose="02020500000000000000" pitchFamily="18" charset="-128"/>
                        <a:ea typeface="BIZ UDP明朝 Medium" panose="02020500000000000000" pitchFamily="18" charset="-128"/>
                        <a:cs typeface="+mn-cs"/>
                      </a:endParaRPr>
                    </a:p>
                  </a:txBody>
                  <a:tcPr anchor="ctr"/>
                </a:tc>
                <a:extLst>
                  <a:ext uri="{0D108BD9-81ED-4DB2-BD59-A6C34878D82A}">
                    <a16:rowId xmlns:a16="http://schemas.microsoft.com/office/drawing/2014/main" val="972428486"/>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６</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連続細胞株で生成された生物製剤中の細胞核酸の検出と除去</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1981</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6281112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485984335"/>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７</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不活化ポリオウィルスワクチンにおける細胞基質</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の存在と定量化</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1980</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6245003</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739007165"/>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８</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モノクローナル抗体ベースの製品に残存するマウスＤＮＡの定量</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1990</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2401382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660364319"/>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9</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残留マウス</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の定量的</a:t>
                      </a:r>
                      <a:r>
                        <a:rPr kumimoji="1" lang="en-US" altLang="ja-JP" sz="1400" b="1" dirty="0">
                          <a:latin typeface="BIZ UDP明朝 Medium" panose="02020500000000000000" pitchFamily="18" charset="-128"/>
                          <a:ea typeface="BIZ UDP明朝 Medium" panose="02020500000000000000" pitchFamily="18" charset="-128"/>
                        </a:rPr>
                        <a:t>PCR</a:t>
                      </a:r>
                      <a:r>
                        <a:rPr kumimoji="1" lang="ja-JP" altLang="en-US" sz="1400" b="1" dirty="0">
                          <a:latin typeface="BIZ UDP明朝 Medium" panose="02020500000000000000" pitchFamily="18" charset="-128"/>
                          <a:ea typeface="BIZ UDP明朝 Medium" panose="02020500000000000000" pitchFamily="18" charset="-128"/>
                        </a:rPr>
                        <a:t>アッセイの開発と</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分離のための</a:t>
                      </a:r>
                      <a:r>
                        <a:rPr kumimoji="1" lang="en-US" altLang="ja-JP" sz="1400" b="1" dirty="0">
                          <a:latin typeface="BIZ UDP明朝 Medium" panose="02020500000000000000" pitchFamily="18" charset="-128"/>
                          <a:ea typeface="BIZ UDP明朝 Medium" panose="02020500000000000000" pitchFamily="18" charset="-128"/>
                        </a:rPr>
                        <a:t>4</a:t>
                      </a:r>
                      <a:r>
                        <a:rPr kumimoji="1" lang="ja-JP" altLang="en-US" sz="1400" b="1" dirty="0">
                          <a:latin typeface="BIZ UDP明朝 Medium" panose="02020500000000000000" pitchFamily="18" charset="-128"/>
                          <a:ea typeface="BIZ UDP明朝 Medium" panose="02020500000000000000" pitchFamily="18" charset="-128"/>
                        </a:rPr>
                        <a:t>つのサンプル精製方法の比較</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2011</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4</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28</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21295933</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dk1"/>
                          </a:solidFill>
                          <a:effectLst/>
                          <a:latin typeface="BIZ UDP明朝 Medium" panose="02020500000000000000" pitchFamily="18" charset="-128"/>
                          <a:ea typeface="BIZ UDP明朝 Medium" panose="02020500000000000000" pitchFamily="18" charset="-128"/>
                          <a:cs typeface="+mn-cs"/>
                          <a:hlinkClick r:id="rId4"/>
                        </a:rPr>
                        <a:t>10.1016/j.jpba.2011.01.010</a:t>
                      </a:r>
                      <a:endParaRPr kumimoji="1" lang="en-US" altLang="ja-JP" sz="1800" b="0" i="0" kern="1200" dirty="0">
                        <a:solidFill>
                          <a:schemeClr val="dk1"/>
                        </a:solidFill>
                        <a:effectLst/>
                        <a:latin typeface="BIZ UDP明朝 Medium" panose="02020500000000000000" pitchFamily="18" charset="-128"/>
                        <a:ea typeface="BIZ UDP明朝 Medium" panose="02020500000000000000" pitchFamily="18" charset="-128"/>
                        <a:cs typeface="+mn-cs"/>
                      </a:endParaRPr>
                    </a:p>
                  </a:txBody>
                  <a:tcPr anchor="ctr"/>
                </a:tc>
                <a:extLst>
                  <a:ext uri="{0D108BD9-81ED-4DB2-BD59-A6C34878D82A}">
                    <a16:rowId xmlns:a16="http://schemas.microsoft.com/office/drawing/2014/main" val="357652686"/>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10</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残留</a:t>
                      </a:r>
                      <a:r>
                        <a:rPr kumimoji="1" lang="en-US" altLang="ja-JP" sz="1400" b="1" dirty="0">
                          <a:latin typeface="BIZ UDP明朝 Medium" panose="02020500000000000000" pitchFamily="18" charset="-128"/>
                          <a:ea typeface="BIZ UDP明朝 Medium" panose="02020500000000000000" pitchFamily="18" charset="-128"/>
                        </a:rPr>
                        <a:t>CHO</a:t>
                      </a:r>
                      <a:r>
                        <a:rPr kumimoji="1" lang="ja-JP" altLang="en-US" sz="1400" b="1" dirty="0">
                          <a:latin typeface="BIZ UDP明朝 Medium" panose="02020500000000000000" pitchFamily="18" charset="-128"/>
                          <a:ea typeface="BIZ UDP明朝 Medium" panose="02020500000000000000" pitchFamily="18" charset="-128"/>
                        </a:rPr>
                        <a:t>宿主細胞</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の検出のための定量的リアルタイム</a:t>
                      </a:r>
                      <a:r>
                        <a:rPr kumimoji="1" lang="en-US" altLang="ja-JP" sz="1400" b="1" dirty="0">
                          <a:latin typeface="BIZ UDP明朝 Medium" panose="02020500000000000000" pitchFamily="18" charset="-128"/>
                          <a:ea typeface="BIZ UDP明朝 Medium" panose="02020500000000000000" pitchFamily="18" charset="-128"/>
                        </a:rPr>
                        <a:t>PCR</a:t>
                      </a:r>
                      <a:r>
                        <a:rPr kumimoji="1" lang="ja-JP" altLang="en-US" sz="1400" b="1" dirty="0">
                          <a:latin typeface="BIZ UDP明朝 Medium" panose="02020500000000000000" pitchFamily="18" charset="-128"/>
                          <a:ea typeface="BIZ UDP明朝 Medium" panose="02020500000000000000" pitchFamily="18" charset="-128"/>
                        </a:rPr>
                        <a:t>の開発と検証、およびバイオ医薬品におけるサンプル前処理方法の最適化</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2019</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9</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1</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algn="r"/>
                      <a:r>
                        <a:rPr kumimoji="1" lang="ja-JP" altLang="en-US" sz="1200" b="1" dirty="0">
                          <a:latin typeface="BIZ UDP明朝 Medium" panose="02020500000000000000" pitchFamily="18" charset="-128"/>
                          <a:ea typeface="BIZ UDP明朝 Medium" panose="02020500000000000000" pitchFamily="18" charset="-128"/>
                        </a:rPr>
                        <a:t>３１４９６９２３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5"/>
                        </a:rPr>
                        <a:t>10.1186/s12575-019-0105-1</a:t>
                      </a: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145986702"/>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11</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en-US" altLang="ja-JP" sz="1400" b="1" dirty="0" err="1">
                          <a:latin typeface="BIZ UDP明朝 Medium" panose="02020500000000000000" pitchFamily="18" charset="-128"/>
                          <a:ea typeface="BIZ UDP明朝 Medium" panose="02020500000000000000" pitchFamily="18" charset="-128"/>
                        </a:rPr>
                        <a:t>rAAV</a:t>
                      </a:r>
                      <a:r>
                        <a:rPr kumimoji="1" lang="ja-JP" altLang="en-US" sz="1400" b="1" dirty="0">
                          <a:latin typeface="BIZ UDP明朝 Medium" panose="02020500000000000000" pitchFamily="18" charset="-128"/>
                          <a:ea typeface="BIZ UDP明朝 Medium" panose="02020500000000000000" pitchFamily="18" charset="-128"/>
                        </a:rPr>
                        <a:t>遺伝子製品中の残留宿主細胞</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の定量のための無消化方</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2019</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5</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18</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31194094</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6"/>
                        </a:rPr>
                        <a:t>10.1016/j.omtm.2019.05.005</a:t>
                      </a:r>
                      <a:endParaRPr kumimoji="1" lang="en-US" altLang="ja-JP" sz="14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183455596"/>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１２</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細胞</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の問題の概要</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2001</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11761240</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843332799"/>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13</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活性化されたＨ</a:t>
                      </a:r>
                      <a:r>
                        <a:rPr kumimoji="1" lang="en-US" altLang="ja-JP" sz="1400" b="1" dirty="0">
                          <a:latin typeface="BIZ UDP明朝 Medium" panose="02020500000000000000" pitchFamily="18" charset="-128"/>
                          <a:ea typeface="BIZ UDP明朝 Medium" panose="02020500000000000000" pitchFamily="18" charset="-128"/>
                        </a:rPr>
                        <a:t>-</a:t>
                      </a:r>
                      <a:r>
                        <a:rPr kumimoji="1" lang="en-US" altLang="ja-JP" sz="1400" b="1" dirty="0" err="1">
                          <a:latin typeface="BIZ UDP明朝 Medium" panose="02020500000000000000" pitchFamily="18" charset="-128"/>
                          <a:ea typeface="BIZ UDP明朝 Medium" panose="02020500000000000000" pitchFamily="18" charset="-128"/>
                        </a:rPr>
                        <a:t>ras</a:t>
                      </a:r>
                      <a:r>
                        <a:rPr kumimoji="1" lang="ja-JP" altLang="en-US" sz="1400" b="1" dirty="0">
                          <a:latin typeface="BIZ UDP明朝 Medium" panose="02020500000000000000" pitchFamily="18" charset="-128"/>
                          <a:ea typeface="BIZ UDP明朝 Medium" panose="02020500000000000000" pitchFamily="18" charset="-128"/>
                        </a:rPr>
                        <a:t>と</a:t>
                      </a:r>
                      <a:r>
                        <a:rPr kumimoji="1" lang="en-US" altLang="ja-JP" sz="1400" b="1" dirty="0">
                          <a:latin typeface="BIZ UDP明朝 Medium" panose="02020500000000000000" pitchFamily="18" charset="-128"/>
                          <a:ea typeface="BIZ UDP明朝 Medium" panose="02020500000000000000" pitchFamily="18" charset="-128"/>
                        </a:rPr>
                        <a:t>c-</a:t>
                      </a:r>
                      <a:r>
                        <a:rPr kumimoji="1" lang="en-US" altLang="ja-JP" sz="1400" b="1" dirty="0" err="1">
                          <a:latin typeface="BIZ UDP明朝 Medium" panose="02020500000000000000" pitchFamily="18" charset="-128"/>
                          <a:ea typeface="BIZ UDP明朝 Medium" panose="02020500000000000000" pitchFamily="18" charset="-128"/>
                        </a:rPr>
                        <a:t>myc</a:t>
                      </a:r>
                      <a:r>
                        <a:rPr kumimoji="1" lang="ja-JP" altLang="en-US" sz="1400" b="1" dirty="0">
                          <a:latin typeface="BIZ UDP明朝 Medium" panose="02020500000000000000" pitchFamily="18" charset="-128"/>
                          <a:ea typeface="BIZ UDP明朝 Medium" panose="02020500000000000000" pitchFamily="18" charset="-128"/>
                        </a:rPr>
                        <a:t>の両方を発現するプラスミド</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の直接接種によってマウスに誘発された腫瘍</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2010</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3</a:t>
                      </a:r>
                      <a:r>
                        <a:rPr kumimoji="1" lang="ja-JP" altLang="en-US" sz="1200" b="1" dirty="0">
                          <a:latin typeface="BIZ UDP明朝 Medium" panose="02020500000000000000" pitchFamily="18" charset="-128"/>
                          <a:ea typeface="BIZ UDP明朝 Medium" panose="02020500000000000000" pitchFamily="18" charset="-128"/>
                        </a:rPr>
                        <a:t>月</a:t>
                      </a:r>
                    </a:p>
                  </a:txBody>
                  <a:tcPr anchor="ctr"/>
                </a:tc>
                <a:tc>
                  <a:txBody>
                    <a:bodyPr/>
                    <a:lstStyle/>
                    <a:p>
                      <a:pPr algn="r"/>
                      <a:r>
                        <a:rPr kumimoji="1" lang="ja-JP" altLang="en-US" sz="1200" b="1" dirty="0">
                          <a:latin typeface="BIZ UDP明朝 Medium" panose="02020500000000000000" pitchFamily="18" charset="-128"/>
                          <a:ea typeface="BIZ UDP明朝 Medium" panose="02020500000000000000" pitchFamily="18" charset="-128"/>
                        </a:rPr>
                        <a:t>２０３７６２０６</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7"/>
                        </a:rPr>
                        <a:t>10.7150/ijbs.6.151</a:t>
                      </a: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78837376"/>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１４</a:t>
                      </a:r>
                    </a:p>
                  </a:txBody>
                  <a:tcPr anchor="ctr"/>
                </a:tc>
                <a:tc>
                  <a:txBody>
                    <a:bodyPr/>
                    <a:lstStyle/>
                    <a:p>
                      <a:r>
                        <a:rPr kumimoji="1" lang="en-US" altLang="ja-JP" sz="1400" b="1" dirty="0">
                          <a:latin typeface="BIZ UDP明朝 Medium" panose="02020500000000000000" pitchFamily="18" charset="-128"/>
                          <a:ea typeface="BIZ UDP明朝 Medium" panose="02020500000000000000" pitchFamily="18" charset="-128"/>
                        </a:rPr>
                        <a:t>T</a:t>
                      </a:r>
                      <a:r>
                        <a:rPr kumimoji="1" lang="ja-JP" altLang="en-US" sz="1400" b="1" dirty="0">
                          <a:latin typeface="BIZ UDP明朝 Medium" panose="02020500000000000000" pitchFamily="18" charset="-128"/>
                          <a:ea typeface="BIZ UDP明朝 Medium" panose="02020500000000000000" pitchFamily="18" charset="-128"/>
                        </a:rPr>
                        <a:t>細胞と</a:t>
                      </a:r>
                      <a:r>
                        <a:rPr kumimoji="1" lang="en-US" altLang="ja-JP" sz="1400" b="1" dirty="0">
                          <a:latin typeface="BIZ UDP明朝 Medium" panose="02020500000000000000" pitchFamily="18" charset="-128"/>
                          <a:ea typeface="BIZ UDP明朝 Medium" panose="02020500000000000000" pitchFamily="18" charset="-128"/>
                        </a:rPr>
                        <a:t>NK</a:t>
                      </a:r>
                      <a:r>
                        <a:rPr kumimoji="1" lang="ja-JP" altLang="en-US" sz="1400" b="1" dirty="0">
                          <a:latin typeface="BIZ UDP明朝 Medium" panose="02020500000000000000" pitchFamily="18" charset="-128"/>
                          <a:ea typeface="BIZ UDP明朝 Medium" panose="02020500000000000000" pitchFamily="18" charset="-128"/>
                        </a:rPr>
                        <a:t>細胞の両方に欠陥のあるマウス系統は、活性化</a:t>
                      </a:r>
                      <a:r>
                        <a:rPr kumimoji="1" lang="en-US" altLang="ja-JP" sz="1400" b="1" dirty="0">
                          <a:latin typeface="BIZ UDP明朝 Medium" panose="02020500000000000000" pitchFamily="18" charset="-128"/>
                          <a:ea typeface="BIZ UDP明朝 Medium" panose="02020500000000000000" pitchFamily="18" charset="-128"/>
                        </a:rPr>
                        <a:t>H-Ras</a:t>
                      </a:r>
                      <a:r>
                        <a:rPr kumimoji="1" lang="ja-JP" altLang="en-US" sz="1400" b="1" dirty="0">
                          <a:latin typeface="BIZ UDP明朝 Medium" panose="02020500000000000000" pitchFamily="18" charset="-128"/>
                          <a:ea typeface="BIZ UDP明朝 Medium" panose="02020500000000000000" pitchFamily="18" charset="-128"/>
                        </a:rPr>
                        <a:t>と</a:t>
                      </a:r>
                      <a:r>
                        <a:rPr kumimoji="1" lang="en-US" altLang="ja-JP" sz="1400" b="1" dirty="0">
                          <a:latin typeface="BIZ UDP明朝 Medium" panose="02020500000000000000" pitchFamily="18" charset="-128"/>
                          <a:ea typeface="BIZ UDP明朝 Medium" panose="02020500000000000000" pitchFamily="18" charset="-128"/>
                        </a:rPr>
                        <a:t>c-</a:t>
                      </a:r>
                      <a:r>
                        <a:rPr kumimoji="1" lang="en-US" altLang="ja-JP" sz="1400" b="1" dirty="0" err="1">
                          <a:latin typeface="BIZ UDP明朝 Medium" panose="02020500000000000000" pitchFamily="18" charset="-128"/>
                          <a:ea typeface="BIZ UDP明朝 Medium" panose="02020500000000000000" pitchFamily="18" charset="-128"/>
                        </a:rPr>
                        <a:t>Myc</a:t>
                      </a:r>
                      <a:r>
                        <a:rPr kumimoji="1" lang="ja-JP" altLang="en-US" sz="1400" b="1" dirty="0">
                          <a:latin typeface="BIZ UDP明朝 Medium" panose="02020500000000000000" pitchFamily="18" charset="-128"/>
                          <a:ea typeface="BIZ UDP明朝 Medium" panose="02020500000000000000" pitchFamily="18" charset="-128"/>
                        </a:rPr>
                        <a:t>の両方を発現するプラスミド</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による腫瘍誘発感受性が強化</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2014</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10</a:t>
                      </a:r>
                      <a:r>
                        <a:rPr kumimoji="1" lang="ja-JP" altLang="en-US" sz="1200" b="1" dirty="0">
                          <a:latin typeface="BIZ UDP明朝 Medium" panose="02020500000000000000" pitchFamily="18" charset="-128"/>
                          <a:ea typeface="BIZ UDP明朝 Medium" panose="02020500000000000000" pitchFamily="18" charset="-128"/>
                        </a:rPr>
                        <a:t>月</a:t>
                      </a:r>
                    </a:p>
                  </a:txBody>
                  <a:tcPr anchor="ctr"/>
                </a:tc>
                <a:tc>
                  <a:txBody>
                    <a:bodyPr/>
                    <a:lstStyle/>
                    <a:p>
                      <a:pPr algn="r"/>
                      <a:r>
                        <a:rPr kumimoji="1" lang="ja-JP" altLang="en-US" sz="1200" b="1" dirty="0">
                          <a:latin typeface="BIZ UDP明朝 Medium" panose="02020500000000000000" pitchFamily="18" charset="-128"/>
                          <a:ea typeface="BIZ UDP明朝 Medium" panose="02020500000000000000" pitchFamily="18" charset="-128"/>
                        </a:rPr>
                        <a:t>２５３０２７１０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8"/>
                        </a:rPr>
                        <a:t>10.1371/journal.pone.0108926</a:t>
                      </a: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571794171"/>
                  </a:ext>
                </a:extLst>
              </a:tr>
            </a:tbl>
          </a:graphicData>
        </a:graphic>
      </p:graphicFrame>
    </p:spTree>
    <p:extLst>
      <p:ext uri="{BB962C8B-B14F-4D97-AF65-F5344CB8AC3E}">
        <p14:creationId xmlns:p14="http://schemas.microsoft.com/office/powerpoint/2010/main" val="4140619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7017525-2F6E-753E-502E-DD0BFC5F90A5}"/>
              </a:ext>
            </a:extLst>
          </p:cNvPr>
          <p:cNvSpPr txBox="1"/>
          <p:nvPr/>
        </p:nvSpPr>
        <p:spPr>
          <a:xfrm>
            <a:off x="0" y="1146048"/>
            <a:ext cx="12192000" cy="5324535"/>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総計で、</a:t>
            </a:r>
            <a:r>
              <a:rPr kumimoji="1" lang="en-US" altLang="ja-JP" sz="2000" dirty="0">
                <a:latin typeface="BIZ UDPゴシック" panose="020B0400000000000000" pitchFamily="50" charset="-128"/>
                <a:ea typeface="BIZ UDPゴシック" panose="020B0400000000000000" pitchFamily="50" charset="-128"/>
              </a:rPr>
              <a:t>9,800</a:t>
            </a:r>
            <a:r>
              <a:rPr kumimoji="1" lang="ja-JP" altLang="en-US" sz="2000" dirty="0">
                <a:latin typeface="BIZ UDPゴシック" panose="020B0400000000000000" pitchFamily="50" charset="-128"/>
                <a:ea typeface="BIZ UDPゴシック" panose="020B0400000000000000" pitchFamily="50" charset="-128"/>
              </a:rPr>
              <a:t>万人のアメリカ人がガンを引き起こしかねないウイルスに汚染されている可能性のあるワクチンを接種されており、</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今ではヒトの遺伝子の一部になっている</a:t>
            </a:r>
            <a:r>
              <a:rPr kumimoji="1" lang="ja-JP" altLang="en-US" sz="2000" dirty="0">
                <a:latin typeface="BIZ UDPゴシック" panose="020B0400000000000000" pitchFamily="50" charset="-128"/>
                <a:ea typeface="BIZ UDPゴシック" panose="020B0400000000000000" pitchFamily="50" charset="-128"/>
              </a:rPr>
              <a:t>。</a:t>
            </a:r>
            <a:endParaRPr kumimoji="1" lang="en-US" altLang="ja-JP" sz="2000" dirty="0">
              <a:latin typeface="BIZ UDPゴシック" panose="020B0400000000000000" pitchFamily="50" charset="-128"/>
              <a:ea typeface="BIZ UDPゴシック" panose="020B0400000000000000" pitchFamily="50" charset="-128"/>
            </a:endParaRPr>
          </a:p>
          <a:p>
            <a:endParaRPr lang="en-US" altLang="ja-JP" sz="2000" dirty="0">
              <a:latin typeface="BIZ UDPゴシック" panose="020B0400000000000000" pitchFamily="50" charset="-128"/>
              <a:ea typeface="BIZ UDPゴシック" panose="020B0400000000000000" pitchFamily="50" charset="-128"/>
            </a:endParaRPr>
          </a:p>
          <a:p>
            <a:r>
              <a:rPr lang="en-US" altLang="ja-JP" sz="2000" dirty="0">
                <a:latin typeface="BIZ UDPゴシック" panose="020B0400000000000000" pitchFamily="50" charset="-128"/>
                <a:ea typeface="BIZ UDPゴシック" panose="020B0400000000000000" pitchFamily="50" charset="-128"/>
              </a:rPr>
              <a:t>1996</a:t>
            </a:r>
            <a:r>
              <a:rPr lang="ja-JP" altLang="en-US" sz="2000" dirty="0">
                <a:latin typeface="BIZ UDPゴシック" panose="020B0400000000000000" pitchFamily="50" charset="-128"/>
                <a:ea typeface="BIZ UDPゴシック" panose="020B0400000000000000" pitchFamily="50" charset="-128"/>
              </a:rPr>
              <a:t>年に政府の研究者が健康な成人から採取した</a:t>
            </a:r>
            <a:r>
              <a:rPr lang="ja-JP" altLang="en-US" sz="2000" b="1" dirty="0">
                <a:solidFill>
                  <a:srgbClr val="C00000"/>
                </a:solidFill>
                <a:latin typeface="BIZ UDPゴシック" panose="020B0400000000000000" pitchFamily="50" charset="-128"/>
                <a:ea typeface="BIZ UDPゴシック" panose="020B0400000000000000" pitchFamily="50" charset="-128"/>
              </a:rPr>
              <a:t>血液標本の</a:t>
            </a:r>
            <a:r>
              <a:rPr lang="en-US" altLang="ja-JP" sz="2000" b="1" dirty="0">
                <a:solidFill>
                  <a:srgbClr val="C00000"/>
                </a:solidFill>
                <a:latin typeface="BIZ UDPゴシック" panose="020B0400000000000000" pitchFamily="50" charset="-128"/>
                <a:ea typeface="BIZ UDPゴシック" panose="020B0400000000000000" pitchFamily="50" charset="-128"/>
              </a:rPr>
              <a:t>23</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パーセントに、そして成人男子の精子標本の</a:t>
            </a:r>
            <a:r>
              <a:rPr lang="en-US" altLang="ja-JP" sz="2000" b="1" dirty="0">
                <a:solidFill>
                  <a:srgbClr val="C00000"/>
                </a:solidFill>
                <a:latin typeface="BIZ UDPゴシック" panose="020B0400000000000000" pitchFamily="50" charset="-128"/>
                <a:ea typeface="BIZ UDPゴシック" panose="020B0400000000000000" pitchFamily="50" charset="-128"/>
              </a:rPr>
              <a:t>45</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パーセントにサルウイルス</a:t>
            </a:r>
            <a:r>
              <a:rPr lang="en-US" altLang="ja-JP" sz="2000" b="1" dirty="0">
                <a:solidFill>
                  <a:srgbClr val="C00000"/>
                </a:solidFill>
                <a:latin typeface="BIZ UDPゴシック" panose="020B0400000000000000" pitchFamily="50" charset="-128"/>
                <a:ea typeface="BIZ UDPゴシック" panose="020B0400000000000000" pitchFamily="50" charset="-128"/>
              </a:rPr>
              <a:t>SV40</a:t>
            </a:r>
            <a:r>
              <a:rPr lang="ja-JP" altLang="en-US" sz="2000" b="1" dirty="0">
                <a:solidFill>
                  <a:srgbClr val="C00000"/>
                </a:solidFill>
                <a:latin typeface="BIZ UDPゴシック" panose="020B0400000000000000" pitchFamily="50" charset="-128"/>
                <a:ea typeface="BIZ UDPゴシック" panose="020B0400000000000000" pitchFamily="50" charset="-128"/>
              </a:rPr>
              <a:t>があることを識別</a:t>
            </a:r>
            <a:r>
              <a:rPr lang="ja-JP" altLang="en-US" sz="2000" dirty="0">
                <a:latin typeface="BIZ UDPゴシック" panose="020B0400000000000000" pitchFamily="50" charset="-128"/>
                <a:ea typeface="BIZ UDPゴシック" panose="020B0400000000000000" pitchFamily="50" charset="-128"/>
              </a:rPr>
              <a:t>した。</a:t>
            </a:r>
            <a:endParaRPr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1980</a:t>
            </a:r>
            <a:r>
              <a:rPr kumimoji="1" lang="ja-JP" altLang="en-US" sz="2000" dirty="0">
                <a:latin typeface="BIZ UDPゴシック" panose="020B0400000000000000" pitchFamily="50" charset="-128"/>
                <a:ea typeface="BIZ UDPゴシック" panose="020B0400000000000000" pitchFamily="50" charset="-128"/>
              </a:rPr>
              <a:t>年から</a:t>
            </a:r>
            <a:r>
              <a:rPr kumimoji="1" lang="en-US" altLang="ja-JP" sz="2000" dirty="0">
                <a:latin typeface="BIZ UDPゴシック" panose="020B0400000000000000" pitchFamily="50" charset="-128"/>
                <a:ea typeface="BIZ UDPゴシック" panose="020B0400000000000000" pitchFamily="50" charset="-128"/>
              </a:rPr>
              <a:t>1995</a:t>
            </a:r>
            <a:r>
              <a:rPr kumimoji="1" lang="ja-JP" altLang="en-US" sz="2000" dirty="0">
                <a:latin typeface="BIZ UDPゴシック" panose="020B0400000000000000" pitchFamily="50" charset="-128"/>
                <a:ea typeface="BIZ UDPゴシック" panose="020B0400000000000000" pitchFamily="50" charset="-128"/>
              </a:rPr>
              <a:t>年にかけて</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生まれた子どもの６パーセントに感染</a:t>
            </a:r>
            <a:r>
              <a:rPr kumimoji="1" lang="ja-JP" altLang="en-US" sz="2000" dirty="0">
                <a:latin typeface="BIZ UDPゴシック" panose="020B0400000000000000" pitchFamily="50" charset="-128"/>
                <a:ea typeface="BIZ UDPゴシック" panose="020B0400000000000000" pitchFamily="50" charset="-128"/>
              </a:rPr>
              <a:t>が見られた。</a:t>
            </a:r>
            <a:endParaRPr kumimoji="1"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公衆衛生局の役人はワクチンに汚染されていることを知った後も何年もの間、数百万人に対しワクチンを供給した。</a:t>
            </a:r>
            <a:endParaRPr kumimoji="1" lang="en-US" altLang="ja-JP" sz="2000" dirty="0">
              <a:latin typeface="BIZ UDPゴシック" panose="020B0400000000000000" pitchFamily="50" charset="-128"/>
              <a:ea typeface="BIZ UDPゴシック" panose="020B0400000000000000" pitchFamily="50" charset="-128"/>
            </a:endParaRPr>
          </a:p>
          <a:p>
            <a:endParaRPr kumimoji="1"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1955</a:t>
            </a:r>
            <a:r>
              <a:rPr kumimoji="1" lang="ja-JP" altLang="en-US" sz="2000" dirty="0">
                <a:latin typeface="BIZ UDPゴシック" panose="020B0400000000000000" pitchFamily="50" charset="-128"/>
                <a:ea typeface="BIZ UDPゴシック" panose="020B0400000000000000" pitchFamily="50" charset="-128"/>
              </a:rPr>
              <a:t>年から</a:t>
            </a:r>
            <a:r>
              <a:rPr kumimoji="1" lang="en-US" altLang="ja-JP" sz="2000" dirty="0">
                <a:latin typeface="BIZ UDPゴシック" panose="020B0400000000000000" pitchFamily="50" charset="-128"/>
                <a:ea typeface="BIZ UDPゴシック" panose="020B0400000000000000" pitchFamily="50" charset="-128"/>
              </a:rPr>
              <a:t>1963</a:t>
            </a:r>
            <a:r>
              <a:rPr kumimoji="1" lang="ja-JP" altLang="en-US" sz="2000" dirty="0">
                <a:latin typeface="BIZ UDPゴシック" panose="020B0400000000000000" pitchFamily="50" charset="-128"/>
                <a:ea typeface="BIZ UDPゴシック" panose="020B0400000000000000" pitchFamily="50" charset="-128"/>
              </a:rPr>
              <a:t>年にかけてサルクポリオワクチンとサビンポリオワクチンを接種されたベビーブーム世代にこれらの</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ガンが爆発的に発生</a:t>
            </a:r>
            <a:r>
              <a:rPr kumimoji="1" lang="ja-JP" altLang="en-US" sz="2000" dirty="0">
                <a:latin typeface="BIZ UDPゴシック" panose="020B0400000000000000" pitchFamily="50" charset="-128"/>
                <a:ea typeface="BIZ UDPゴシック" panose="020B0400000000000000" pitchFamily="50" charset="-128"/>
              </a:rPr>
              <a:t>してきた。</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b="1" dirty="0">
                <a:solidFill>
                  <a:srgbClr val="C00000"/>
                </a:solidFill>
                <a:latin typeface="BIZ UDPゴシック" panose="020B0400000000000000" pitchFamily="50" charset="-128"/>
                <a:ea typeface="BIZ UDPゴシック" panose="020B0400000000000000" pitchFamily="50" charset="-128"/>
              </a:rPr>
              <a:t>皮膚がんは</a:t>
            </a:r>
            <a:r>
              <a:rPr lang="en-US" altLang="ja-JP" sz="2000" b="1" dirty="0">
                <a:solidFill>
                  <a:srgbClr val="C00000"/>
                </a:solidFill>
                <a:latin typeface="BIZ UDPゴシック" panose="020B0400000000000000" pitchFamily="50" charset="-128"/>
                <a:ea typeface="BIZ UDPゴシック" panose="020B0400000000000000" pitchFamily="50" charset="-128"/>
              </a:rPr>
              <a:t>70</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パーセント増加、リンパ腫と前立腺ガンは</a:t>
            </a:r>
            <a:r>
              <a:rPr lang="en-US" altLang="ja-JP" sz="2000" b="1" dirty="0">
                <a:solidFill>
                  <a:srgbClr val="C00000"/>
                </a:solidFill>
                <a:latin typeface="BIZ UDPゴシック" panose="020B0400000000000000" pitchFamily="50" charset="-128"/>
                <a:ea typeface="BIZ UDPゴシック" panose="020B0400000000000000" pitchFamily="50" charset="-128"/>
              </a:rPr>
              <a:t>66</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パーセント増加、脳腫瘍は</a:t>
            </a:r>
            <a:r>
              <a:rPr lang="en-US" altLang="ja-JP" sz="2000" b="1" dirty="0">
                <a:solidFill>
                  <a:srgbClr val="C00000"/>
                </a:solidFill>
                <a:latin typeface="BIZ UDPゴシック" panose="020B0400000000000000" pitchFamily="50" charset="-128"/>
                <a:ea typeface="BIZ UDPゴシック" panose="020B0400000000000000" pitchFamily="50" charset="-128"/>
              </a:rPr>
              <a:t>34</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パーセント増加</a:t>
            </a:r>
            <a:r>
              <a:rPr lang="ja-JP" altLang="en-US" sz="2000" dirty="0">
                <a:latin typeface="BIZ UDPゴシック" panose="020B0400000000000000" pitchFamily="50" charset="-128"/>
                <a:ea typeface="BIZ UDPゴシック" panose="020B0400000000000000" pitchFamily="50" charset="-128"/>
              </a:rPr>
              <a:t>である。</a:t>
            </a:r>
            <a:endParaRPr lang="en-US" altLang="ja-JP" sz="2000" dirty="0">
              <a:latin typeface="BIZ UDPゴシック" panose="020B0400000000000000" pitchFamily="50" charset="-128"/>
              <a:ea typeface="BIZ UDPゴシック" panose="020B0400000000000000" pitchFamily="50" charset="-128"/>
            </a:endParaRPr>
          </a:p>
          <a:p>
            <a:r>
              <a:rPr kumimoji="1" lang="en-US" altLang="ja-JP" sz="2000" dirty="0">
                <a:latin typeface="BIZ UDPゴシック" panose="020B0400000000000000" pitchFamily="50" charset="-128"/>
                <a:ea typeface="BIZ UDPゴシック" panose="020B0400000000000000" pitchFamily="50" charset="-128"/>
              </a:rPr>
              <a:t>1950</a:t>
            </a:r>
            <a:r>
              <a:rPr kumimoji="1" lang="ja-JP" altLang="en-US" sz="2000" dirty="0">
                <a:latin typeface="BIZ UDPゴシック" panose="020B0400000000000000" pitchFamily="50" charset="-128"/>
                <a:ea typeface="BIZ UDPゴシック" panose="020B0400000000000000" pitchFamily="50" charset="-128"/>
              </a:rPr>
              <a:t>年以前には人間が中皮腫にかかることはまれだった。現在ではアメリカで医師が毎年</a:t>
            </a:r>
            <a:r>
              <a:rPr kumimoji="1" lang="en-US" altLang="ja-JP" sz="2000" dirty="0">
                <a:latin typeface="BIZ UDPゴシック" panose="020B0400000000000000" pitchFamily="50" charset="-128"/>
                <a:ea typeface="BIZ UDPゴシック" panose="020B0400000000000000" pitchFamily="50" charset="-128"/>
              </a:rPr>
              <a:t>3,000</a:t>
            </a:r>
            <a:r>
              <a:rPr kumimoji="1" lang="ja-JP" altLang="en-US" sz="2000" dirty="0">
                <a:latin typeface="BIZ UDPゴシック" panose="020B0400000000000000" pitchFamily="50" charset="-128"/>
                <a:ea typeface="BIZ UDPゴシック" panose="020B0400000000000000" pitchFamily="50" charset="-128"/>
              </a:rPr>
              <a:t>人の中皮腫の治療にあたっている。そして</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検査した腫瘍の</a:t>
            </a:r>
            <a:r>
              <a:rPr kumimoji="1" lang="en-US" altLang="ja-JP" sz="2000" b="1" dirty="0">
                <a:solidFill>
                  <a:srgbClr val="C00000"/>
                </a:solidFill>
                <a:latin typeface="BIZ UDPゴシック" panose="020B0400000000000000" pitchFamily="50" charset="-128"/>
                <a:ea typeface="BIZ UDPゴシック" panose="020B0400000000000000" pitchFamily="50" charset="-128"/>
              </a:rPr>
              <a:t>60</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パーセントにサルウイルス</a:t>
            </a:r>
            <a:r>
              <a:rPr kumimoji="1" lang="en-US" altLang="ja-JP" sz="2000" b="1" dirty="0">
                <a:solidFill>
                  <a:srgbClr val="C00000"/>
                </a:solidFill>
                <a:latin typeface="BIZ UDPゴシック" panose="020B0400000000000000" pitchFamily="50" charset="-128"/>
                <a:ea typeface="BIZ UDPゴシック" panose="020B0400000000000000" pitchFamily="50" charset="-128"/>
              </a:rPr>
              <a:t>SV40</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が見つかっている</a:t>
            </a:r>
            <a:r>
              <a:rPr kumimoji="1" lang="ja-JP" altLang="en-US" sz="2000" dirty="0">
                <a:latin typeface="BIZ UDPゴシック" panose="020B0400000000000000" pitchFamily="50" charset="-128"/>
                <a:ea typeface="BIZ UDPゴシック" panose="020B0400000000000000" pitchFamily="50" charset="-128"/>
              </a:rPr>
              <a:t>。</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現在科学者は幅広い</a:t>
            </a:r>
            <a:r>
              <a:rPr lang="ja-JP" altLang="en-US" sz="2000" b="1" dirty="0">
                <a:solidFill>
                  <a:srgbClr val="C00000"/>
                </a:solidFill>
                <a:latin typeface="BIZ UDPゴシック" panose="020B0400000000000000" pitchFamily="50" charset="-128"/>
                <a:ea typeface="BIZ UDPゴシック" panose="020B0400000000000000" pitchFamily="50" charset="-128"/>
              </a:rPr>
              <a:t>死に至る腫瘍にサルウイルス</a:t>
            </a:r>
            <a:r>
              <a:rPr lang="en-US" altLang="ja-JP" sz="2000" b="1" dirty="0">
                <a:solidFill>
                  <a:srgbClr val="C00000"/>
                </a:solidFill>
                <a:latin typeface="BIZ UDPゴシック" panose="020B0400000000000000" pitchFamily="50" charset="-128"/>
                <a:ea typeface="BIZ UDPゴシック" panose="020B0400000000000000" pitchFamily="50" charset="-128"/>
              </a:rPr>
              <a:t>SV40</a:t>
            </a:r>
            <a:r>
              <a:rPr lang="ja-JP" altLang="en-US" sz="2000" b="1" dirty="0">
                <a:solidFill>
                  <a:srgbClr val="C00000"/>
                </a:solidFill>
                <a:latin typeface="BIZ UDPゴシック" panose="020B0400000000000000" pitchFamily="50" charset="-128"/>
                <a:ea typeface="BIZ UDPゴシック" panose="020B0400000000000000" pitchFamily="50" charset="-128"/>
              </a:rPr>
              <a:t>を発見</a:t>
            </a:r>
            <a:r>
              <a:rPr lang="ja-JP" altLang="en-US" sz="2000" dirty="0">
                <a:latin typeface="BIZ UDPゴシック" panose="020B0400000000000000" pitchFamily="50" charset="-128"/>
                <a:ea typeface="BIZ UDPゴシック" panose="020B0400000000000000" pitchFamily="50" charset="-128"/>
              </a:rPr>
              <a:t>しており、</a:t>
            </a:r>
            <a:r>
              <a:rPr lang="ja-JP" altLang="en-US" sz="2000" b="1" dirty="0">
                <a:solidFill>
                  <a:srgbClr val="C00000"/>
                </a:solidFill>
                <a:latin typeface="BIZ UDPゴシック" panose="020B0400000000000000" pitchFamily="50" charset="-128"/>
                <a:ea typeface="BIZ UDPゴシック" panose="020B0400000000000000" pitchFamily="50" charset="-128"/>
              </a:rPr>
              <a:t>脳腫瘍の</a:t>
            </a:r>
            <a:r>
              <a:rPr lang="en-US" altLang="ja-JP" sz="2000" b="1" dirty="0">
                <a:solidFill>
                  <a:srgbClr val="C00000"/>
                </a:solidFill>
                <a:latin typeface="BIZ UDPゴシック" panose="020B0400000000000000" pitchFamily="50" charset="-128"/>
                <a:ea typeface="BIZ UDPゴシック" panose="020B0400000000000000" pitchFamily="50" charset="-128"/>
              </a:rPr>
              <a:t>33</a:t>
            </a:r>
            <a:r>
              <a:rPr lang="ja-JP" altLang="en-US" sz="2000" b="1" dirty="0">
                <a:solidFill>
                  <a:srgbClr val="C00000"/>
                </a:solidFill>
                <a:latin typeface="BIZ UDPゴシック" panose="020B0400000000000000" pitchFamily="50" charset="-128"/>
                <a:ea typeface="BIZ UDPゴシック" panose="020B0400000000000000" pitchFamily="50" charset="-128"/>
              </a:rPr>
              <a:t>～</a:t>
            </a:r>
            <a:r>
              <a:rPr lang="en-US" altLang="ja-JP" sz="2000" b="1" dirty="0">
                <a:solidFill>
                  <a:srgbClr val="C00000"/>
                </a:solidFill>
                <a:latin typeface="BIZ UDPゴシック" panose="020B0400000000000000" pitchFamily="50" charset="-128"/>
                <a:ea typeface="BIZ UDPゴシック" panose="020B0400000000000000" pitchFamily="50" charset="-128"/>
              </a:rPr>
              <a:t>90</a:t>
            </a:r>
            <a:r>
              <a:rPr lang="ja-JP" altLang="en-US" sz="2000" b="1" dirty="0">
                <a:solidFill>
                  <a:srgbClr val="C00000"/>
                </a:solidFill>
                <a:latin typeface="BIZ UDPゴシック" panose="020B0400000000000000" pitchFamily="50" charset="-128"/>
                <a:ea typeface="BIZ UDPゴシック" panose="020B0400000000000000" pitchFamily="50" charset="-128"/>
              </a:rPr>
              <a:t>パーセント、</a:t>
            </a:r>
            <a:r>
              <a:rPr lang="en-US" altLang="ja-JP" sz="2000" b="1" dirty="0">
                <a:solidFill>
                  <a:srgbClr val="C00000"/>
                </a:solidFill>
                <a:latin typeface="BIZ UDPゴシック" panose="020B0400000000000000" pitchFamily="50" charset="-128"/>
                <a:ea typeface="BIZ UDPゴシック" panose="020B0400000000000000" pitchFamily="50" charset="-128"/>
              </a:rPr>
              <a:t>8</a:t>
            </a:r>
            <a:r>
              <a:rPr lang="ja-JP" altLang="en-US" sz="2000" b="1" dirty="0">
                <a:solidFill>
                  <a:srgbClr val="C00000"/>
                </a:solidFill>
                <a:latin typeface="BIZ UDPゴシック" panose="020B0400000000000000" pitchFamily="50" charset="-128"/>
                <a:ea typeface="BIZ UDPゴシック" panose="020B0400000000000000" pitchFamily="50" charset="-128"/>
              </a:rPr>
              <a:t>件の上衣腫において</a:t>
            </a:r>
            <a:r>
              <a:rPr lang="en-US" altLang="ja-JP" sz="2000" b="1" dirty="0">
                <a:solidFill>
                  <a:srgbClr val="C00000"/>
                </a:solidFill>
                <a:latin typeface="BIZ UDPゴシック" panose="020B0400000000000000" pitchFamily="50" charset="-128"/>
                <a:ea typeface="BIZ UDPゴシック" panose="020B0400000000000000" pitchFamily="50" charset="-128"/>
              </a:rPr>
              <a:t>8</a:t>
            </a:r>
            <a:r>
              <a:rPr lang="ja-JP" altLang="en-US" sz="2000" b="1" dirty="0">
                <a:solidFill>
                  <a:srgbClr val="C00000"/>
                </a:solidFill>
                <a:latin typeface="BIZ UDPゴシック" panose="020B0400000000000000" pitchFamily="50" charset="-128"/>
                <a:ea typeface="BIZ UDPゴシック" panose="020B0400000000000000" pitchFamily="50" charset="-128"/>
              </a:rPr>
              <a:t>件、そしてテストされた骨肉腫のほぼ半数において</a:t>
            </a:r>
            <a:r>
              <a:rPr lang="en-US" altLang="ja-JP" sz="2000" b="1" dirty="0">
                <a:solidFill>
                  <a:srgbClr val="C00000"/>
                </a:solidFill>
                <a:latin typeface="BIZ UDPゴシック" panose="020B0400000000000000" pitchFamily="50" charset="-128"/>
                <a:ea typeface="BIZ UDPゴシック" panose="020B0400000000000000" pitchFamily="50" charset="-128"/>
              </a:rPr>
              <a:t>SV40</a:t>
            </a:r>
            <a:r>
              <a:rPr lang="ja-JP" altLang="en-US" sz="2000" b="1" dirty="0">
                <a:solidFill>
                  <a:srgbClr val="C00000"/>
                </a:solidFill>
                <a:latin typeface="BIZ UDPゴシック" panose="020B0400000000000000" pitchFamily="50" charset="-128"/>
                <a:ea typeface="BIZ UDPゴシック" panose="020B0400000000000000" pitchFamily="50" charset="-128"/>
              </a:rPr>
              <a:t>が見つかっている</a:t>
            </a:r>
            <a:r>
              <a:rPr lang="ja-JP" altLang="en-US" sz="2000" dirty="0">
                <a:latin typeface="BIZ UDPゴシック" panose="020B0400000000000000" pitchFamily="50" charset="-128"/>
                <a:ea typeface="BIZ UDPゴシック" panose="020B0400000000000000" pitchFamily="50" charset="-128"/>
              </a:rPr>
              <a:t>。</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9D17E725-D5B8-CC36-2956-0D41731C2383}"/>
              </a:ext>
            </a:extLst>
          </p:cNvPr>
          <p:cNvSpPr txBox="1"/>
          <p:nvPr/>
        </p:nvSpPr>
        <p:spPr>
          <a:xfrm>
            <a:off x="0" y="109728"/>
            <a:ext cx="12192000" cy="830997"/>
          </a:xfrm>
          <a:prstGeom prst="rect">
            <a:avLst/>
          </a:prstGeom>
          <a:solidFill>
            <a:schemeClr val="tx1"/>
          </a:solidFill>
        </p:spPr>
        <p:txBody>
          <a:bodyPr wrap="square" rtlCol="0">
            <a:spAutoFit/>
          </a:bodyP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ジュディ・マイコビッツの指摘：</a:t>
            </a:r>
            <a:endParaRPr kumimoji="1"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ポリオワクチンの</a:t>
            </a:r>
            <a:r>
              <a:rPr kumimoji="1" lang="en-US" altLang="ja-JP" sz="2400" dirty="0">
                <a:solidFill>
                  <a:schemeClr val="bg1"/>
                </a:solidFill>
                <a:latin typeface="BIZ UDPゴシック" panose="020B0400000000000000" pitchFamily="50" charset="-128"/>
                <a:ea typeface="BIZ UDPゴシック" panose="020B0400000000000000" pitchFamily="50" charset="-128"/>
              </a:rPr>
              <a:t>SV40</a:t>
            </a:r>
            <a:r>
              <a:rPr kumimoji="1" lang="ja-JP" altLang="en-US" sz="2400" dirty="0">
                <a:solidFill>
                  <a:schemeClr val="bg1"/>
                </a:solidFill>
                <a:latin typeface="BIZ UDPゴシック" panose="020B0400000000000000" pitchFamily="50" charset="-128"/>
                <a:ea typeface="BIZ UDPゴシック" panose="020B0400000000000000" pitchFamily="50" charset="-128"/>
              </a:rPr>
              <a:t>が遺伝子に組み込まれ、ガンを発症させている</a:t>
            </a:r>
            <a:r>
              <a:rPr kumimoji="1" lang="en-US" altLang="ja-JP" sz="2400" dirty="0">
                <a:solidFill>
                  <a:schemeClr val="bg1"/>
                </a:solidFill>
                <a:latin typeface="BIZ UDPゴシック" panose="020B0400000000000000" pitchFamily="50" charset="-128"/>
                <a:ea typeface="BIZ UDPゴシック" panose="020B0400000000000000" pitchFamily="50" charset="-128"/>
              </a:rPr>
              <a:t>…</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32182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object 38">
            <a:extLst>
              <a:ext uri="{FF2B5EF4-FFF2-40B4-BE49-F238E27FC236}">
                <a16:creationId xmlns:a16="http://schemas.microsoft.com/office/drawing/2014/main" id="{EC077E66-85FE-4223-A2CF-3ADECB90837A}"/>
              </a:ext>
            </a:extLst>
          </p:cNvPr>
          <p:cNvPicPr/>
          <p:nvPr/>
        </p:nvPicPr>
        <p:blipFill>
          <a:blip r:embed="rId2" cstate="print"/>
          <a:stretch>
            <a:fillRect/>
          </a:stretch>
        </p:blipFill>
        <p:spPr>
          <a:xfrm>
            <a:off x="8248295" y="1948018"/>
            <a:ext cx="967666" cy="2697919"/>
          </a:xfrm>
          <a:prstGeom prst="rect">
            <a:avLst/>
          </a:prstGeom>
        </p:spPr>
      </p:pic>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lang="en-US" altLang="ja-JP" sz="2400" dirty="0">
                <a:solidFill>
                  <a:srgbClr val="FFC000"/>
                </a:solidFill>
                <a:latin typeface="BIZ UDPゴシック" panose="020B0400000000000000" pitchFamily="50" charset="-128"/>
                <a:ea typeface="BIZ UDPゴシック" panose="020B0400000000000000" pitchFamily="50" charset="-128"/>
              </a:rPr>
              <a:t>RNA</a:t>
            </a:r>
            <a:r>
              <a:rPr lang="ja-JP" altLang="en-US" sz="2400" dirty="0">
                <a:solidFill>
                  <a:srgbClr val="FFC000"/>
                </a:solidFill>
                <a:latin typeface="BIZ UDPゴシック" panose="020B0400000000000000" pitchFamily="50" charset="-128"/>
                <a:ea typeface="BIZ UDPゴシック" panose="020B0400000000000000" pitchFamily="50" charset="-128"/>
              </a:rPr>
              <a:t>医薬による遺伝子組換えの可能性</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7F810D00-A168-4803-8B1D-29CA2928C235}"/>
              </a:ext>
            </a:extLst>
          </p:cNvPr>
          <p:cNvSpPr txBox="1"/>
          <p:nvPr/>
        </p:nvSpPr>
        <p:spPr>
          <a:xfrm>
            <a:off x="532661" y="587753"/>
            <a:ext cx="10884019" cy="523220"/>
          </a:xfrm>
          <a:prstGeom prst="rect">
            <a:avLst/>
          </a:prstGeom>
          <a:noFill/>
        </p:spPr>
        <p:txBody>
          <a:bodyPr wrap="square" rtlCol="0">
            <a:spAutoFit/>
          </a:bodyPr>
          <a:lstStyle/>
          <a:p>
            <a:r>
              <a:rPr kumimoji="1" lang="ja-JP" altLang="en-US" sz="2400" dirty="0">
                <a:latin typeface="UD デジタル 教科書体 NK-B" panose="02020700000000000000" pitchFamily="18" charset="-128"/>
                <a:ea typeface="UD デジタル 教科書体 NK-B" panose="02020700000000000000" pitchFamily="18" charset="-128"/>
              </a:rPr>
              <a:t>外部から特定の遺伝子を人為的に導入した動物を</a:t>
            </a:r>
            <a:r>
              <a:rPr kumimoji="1" lang="en-US" altLang="ja-JP" sz="2800" u="sng" dirty="0">
                <a:solidFill>
                  <a:srgbClr val="C00000"/>
                </a:solidFill>
                <a:latin typeface="Congenial Black" panose="02000503040000020004" pitchFamily="2" charset="0"/>
                <a:ea typeface="UD デジタル 教科書体 NK-B" panose="02020700000000000000" pitchFamily="18" charset="-128"/>
              </a:rPr>
              <a:t>T</a:t>
            </a:r>
            <a:r>
              <a:rPr lang="en-US" altLang="ja-JP" sz="2800" b="0" i="0" u="sng" dirty="0">
                <a:solidFill>
                  <a:srgbClr val="C00000"/>
                </a:solidFill>
                <a:effectLst/>
                <a:latin typeface="Congenial Black" panose="02000503040000020004" pitchFamily="2" charset="0"/>
                <a:ea typeface="UD デジタル 教科書体 NK-B" panose="02020700000000000000" pitchFamily="18" charset="-128"/>
              </a:rPr>
              <a:t>ransgenic Animal</a:t>
            </a:r>
            <a:r>
              <a:rPr lang="ja-JP" altLang="en-US" sz="2400" b="0" i="0" dirty="0">
                <a:solidFill>
                  <a:srgbClr val="202122"/>
                </a:solidFill>
                <a:effectLst/>
                <a:latin typeface="UD デジタル 教科書体 NK-B" panose="02020700000000000000" pitchFamily="18" charset="-128"/>
                <a:ea typeface="UD デジタル 教科書体 NK-B" panose="02020700000000000000" pitchFamily="18" charset="-128"/>
              </a:rPr>
              <a:t>という。</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533E9BE3-5A36-466D-B2F5-87E583241B1E}"/>
              </a:ext>
            </a:extLst>
          </p:cNvPr>
          <p:cNvSpPr txBox="1"/>
          <p:nvPr/>
        </p:nvSpPr>
        <p:spPr>
          <a:xfrm>
            <a:off x="147961" y="4996427"/>
            <a:ext cx="11896077" cy="1754326"/>
          </a:xfrm>
          <a:prstGeom prst="rect">
            <a:avLst/>
          </a:prstGeom>
          <a:solidFill>
            <a:srgbClr val="FFC000"/>
          </a:solidFill>
        </p:spPr>
        <p:txBody>
          <a:bodyPr wrap="square">
            <a:spAutoFit/>
          </a:bodyPr>
          <a:lstStyle/>
          <a:p>
            <a:r>
              <a:rPr lang="ja-JP" altLang="en-US" b="1" i="0" dirty="0">
                <a:solidFill>
                  <a:srgbClr val="202122"/>
                </a:solidFill>
                <a:effectLst/>
                <a:latin typeface="BIZ UDP明朝 Medium" panose="02020500000000000000" pitchFamily="18" charset="-128"/>
                <a:ea typeface="BIZ UDP明朝 Medium" panose="02020500000000000000" pitchFamily="18" charset="-128"/>
              </a:rPr>
              <a:t>トランスジェニック動物、即ち「遺伝子組換え生物」は、生物多様性に悪影響を及ぼすおそれがあるとして、その移動を規制する国際協定「</a:t>
            </a:r>
            <a:r>
              <a:rPr lang="ja-JP" altLang="en-US" b="1" i="0" u="none" strike="noStrike" dirty="0">
                <a:effectLst/>
                <a:latin typeface="BIZ UDP明朝 Medium" panose="02020500000000000000" pitchFamily="18" charset="-128"/>
                <a:ea typeface="BIZ UDP明朝 Medium" panose="02020500000000000000" pitchFamily="18" charset="-128"/>
              </a:rPr>
              <a:t>カルタヘナ議定書</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a:t>
            </a:r>
            <a:r>
              <a:rPr lang="en-US" altLang="ja-JP" b="1" i="0" dirty="0">
                <a:solidFill>
                  <a:srgbClr val="202122"/>
                </a:solidFill>
                <a:effectLst/>
                <a:latin typeface="BIZ UDP明朝 Medium" panose="02020500000000000000" pitchFamily="18" charset="-128"/>
                <a:ea typeface="BIZ UDP明朝 Medium" panose="02020500000000000000" pitchFamily="18" charset="-128"/>
              </a:rPr>
              <a:t>The Cartagena Protocol on Biosafety</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）」が</a:t>
            </a:r>
            <a:r>
              <a:rPr lang="en-US" altLang="ja-JP" b="1" i="0" dirty="0">
                <a:solidFill>
                  <a:srgbClr val="202122"/>
                </a:solidFill>
                <a:effectLst/>
                <a:latin typeface="BIZ UDP明朝 Medium" panose="02020500000000000000" pitchFamily="18" charset="-128"/>
                <a:ea typeface="BIZ UDP明朝 Medium" panose="02020500000000000000" pitchFamily="18" charset="-128"/>
              </a:rPr>
              <a:t>2003</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年に発効。</a:t>
            </a:r>
            <a:endParaRPr lang="en-US" altLang="ja-JP" b="1" i="0" dirty="0">
              <a:solidFill>
                <a:srgbClr val="202122"/>
              </a:solidFill>
              <a:effectLst/>
              <a:latin typeface="BIZ UDP明朝 Medium" panose="02020500000000000000" pitchFamily="18" charset="-128"/>
              <a:ea typeface="BIZ UDP明朝 Medium" panose="02020500000000000000" pitchFamily="18" charset="-128"/>
            </a:endParaRPr>
          </a:p>
          <a:p>
            <a:r>
              <a:rPr lang="ja-JP" altLang="en-US" b="1" dirty="0">
                <a:solidFill>
                  <a:srgbClr val="202122"/>
                </a:solidFill>
                <a:latin typeface="BIZ UDP明朝 Medium" panose="02020500000000000000" pitchFamily="18" charset="-128"/>
                <a:ea typeface="BIZ UDP明朝 Medium" panose="02020500000000000000" pitchFamily="18" charset="-128"/>
              </a:rPr>
              <a:t>この</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カルタヘナ議定書に対応する国内法として「遺伝子組換え生物等の使用等の規制による生物の多様性の確保に関する法律」（通称「カルタヘナ法」）が</a:t>
            </a:r>
            <a:r>
              <a:rPr lang="en-US" altLang="ja-JP" b="1" i="0" dirty="0">
                <a:solidFill>
                  <a:srgbClr val="202122"/>
                </a:solidFill>
                <a:effectLst/>
                <a:latin typeface="BIZ UDP明朝 Medium" panose="02020500000000000000" pitchFamily="18" charset="-128"/>
                <a:ea typeface="BIZ UDP明朝 Medium" panose="02020500000000000000" pitchFamily="18" charset="-128"/>
              </a:rPr>
              <a:t>2004</a:t>
            </a:r>
            <a:r>
              <a:rPr lang="ja-JP" altLang="en-US" b="1" i="0" dirty="0">
                <a:solidFill>
                  <a:srgbClr val="202122"/>
                </a:solidFill>
                <a:effectLst/>
                <a:latin typeface="BIZ UDP明朝 Medium" panose="02020500000000000000" pitchFamily="18" charset="-128"/>
                <a:ea typeface="BIZ UDP明朝 Medium" panose="02020500000000000000" pitchFamily="18" charset="-128"/>
              </a:rPr>
              <a:t>年に施行。</a:t>
            </a:r>
            <a:endParaRPr lang="en-US" altLang="ja-JP" b="1" i="0" dirty="0">
              <a:solidFill>
                <a:srgbClr val="202122"/>
              </a:solidFill>
              <a:effectLst/>
              <a:latin typeface="BIZ UDP明朝 Medium" panose="02020500000000000000" pitchFamily="18" charset="-128"/>
              <a:ea typeface="BIZ UDP明朝 Medium" panose="02020500000000000000" pitchFamily="18" charset="-128"/>
            </a:endParaRPr>
          </a:p>
          <a:p>
            <a:r>
              <a:rPr lang="ja-JP" altLang="en-US" b="1" dirty="0">
                <a:solidFill>
                  <a:srgbClr val="202122"/>
                </a:solidFill>
                <a:latin typeface="BIZ UDP明朝 Medium" panose="02020500000000000000" pitchFamily="18" charset="-128"/>
                <a:ea typeface="BIZ UDP明朝 Medium" panose="02020500000000000000" pitchFamily="18" charset="-128"/>
              </a:rPr>
              <a:t>トランスジェニック・ヒューマンの場合にも、上記カルタヘナ法の適用問題や、輸血・臓器移植など医療、性交渉、結婚など様々な問題を秘めている。</a:t>
            </a:r>
            <a:endParaRPr lang="ja-JP" altLang="en-US" b="1" dirty="0">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4DC2FF32-5C99-40F0-80CD-B52BDACFD14B}"/>
              </a:ext>
            </a:extLst>
          </p:cNvPr>
          <p:cNvSpPr txBox="1"/>
          <p:nvPr/>
        </p:nvSpPr>
        <p:spPr>
          <a:xfrm>
            <a:off x="147962" y="984410"/>
            <a:ext cx="11896076" cy="646331"/>
          </a:xfrm>
          <a:prstGeom prst="rect">
            <a:avLst/>
          </a:prstGeom>
          <a:noFill/>
        </p:spPr>
        <p:txBody>
          <a:bodyPr wrap="square">
            <a:spAutoFit/>
          </a:bodyPr>
          <a:lstStyle/>
          <a:p>
            <a:r>
              <a:rPr lang="ja-JP" altLang="en-US" b="0" i="0" dirty="0">
                <a:solidFill>
                  <a:srgbClr val="202122"/>
                </a:solidFill>
                <a:effectLst/>
                <a:latin typeface="BIZ UDP明朝 Medium" panose="02020500000000000000" pitchFamily="18" charset="-128"/>
                <a:ea typeface="BIZ UDP明朝 Medium" panose="02020500000000000000" pitchFamily="18" charset="-128"/>
              </a:rPr>
              <a:t>今般の</a:t>
            </a:r>
            <a:r>
              <a:rPr lang="en-US" altLang="ja-JP" dirty="0">
                <a:solidFill>
                  <a:srgbClr val="202122"/>
                </a:solidFill>
                <a:latin typeface="BIZ UDP明朝 Medium" panose="02020500000000000000" pitchFamily="18" charset="-128"/>
                <a:ea typeface="BIZ UDP明朝 Medium" panose="02020500000000000000" pitchFamily="18" charset="-128"/>
              </a:rPr>
              <a:t>SARS-CoV-2</a:t>
            </a:r>
            <a:r>
              <a:rPr lang="ja-JP" altLang="en-US" dirty="0">
                <a:solidFill>
                  <a:srgbClr val="202122"/>
                </a:solidFill>
                <a:latin typeface="BIZ UDP明朝 Medium" panose="02020500000000000000" pitchFamily="18" charset="-128"/>
                <a:ea typeface="BIZ UDP明朝 Medium" panose="02020500000000000000" pitchFamily="18" charset="-128"/>
              </a:rPr>
              <a:t>に対する</a:t>
            </a:r>
            <a:r>
              <a:rPr lang="en-US" altLang="ja-JP" dirty="0">
                <a:solidFill>
                  <a:srgbClr val="202122"/>
                </a:solidFill>
                <a:latin typeface="BIZ UDP明朝 Medium" panose="02020500000000000000" pitchFamily="18" charset="-128"/>
                <a:ea typeface="BIZ UDP明朝 Medium" panose="02020500000000000000" pitchFamily="18" charset="-128"/>
              </a:rPr>
              <a:t>mRNA</a:t>
            </a:r>
            <a:r>
              <a:rPr lang="ja-JP" altLang="en-US" dirty="0">
                <a:solidFill>
                  <a:srgbClr val="202122"/>
                </a:solidFill>
                <a:latin typeface="BIZ UDP明朝 Medium" panose="02020500000000000000" pitchFamily="18" charset="-128"/>
                <a:ea typeface="BIZ UDP明朝 Medium" panose="02020500000000000000" pitchFamily="18" charset="-128"/>
              </a:rPr>
              <a:t>医薬投与により、スパイクタンパク質の遺伝コードが細胞内</a:t>
            </a:r>
            <a:r>
              <a:rPr lang="en-US" altLang="ja-JP" dirty="0">
                <a:solidFill>
                  <a:srgbClr val="202122"/>
                </a:solidFill>
                <a:latin typeface="BIZ UDP明朝 Medium" panose="02020500000000000000" pitchFamily="18" charset="-128"/>
                <a:ea typeface="BIZ UDP明朝 Medium" panose="02020500000000000000" pitchFamily="18" charset="-128"/>
              </a:rPr>
              <a:t>DNA</a:t>
            </a:r>
            <a:r>
              <a:rPr lang="ja-JP" altLang="en-US" dirty="0">
                <a:solidFill>
                  <a:srgbClr val="202122"/>
                </a:solidFill>
                <a:latin typeface="BIZ UDP明朝 Medium" panose="02020500000000000000" pitchFamily="18" charset="-128"/>
                <a:ea typeface="BIZ UDP明朝 Medium" panose="02020500000000000000" pitchFamily="18" charset="-128"/>
              </a:rPr>
              <a:t>、又は生殖細胞（卵巣、精巣）に導入されたヒトは、</a:t>
            </a:r>
            <a:r>
              <a:rPr lang="ja-JP" altLang="en-US" b="1" dirty="0">
                <a:solidFill>
                  <a:srgbClr val="202122"/>
                </a:solidFill>
                <a:latin typeface="BIZ UDP明朝 Medium" panose="02020500000000000000" pitchFamily="18" charset="-128"/>
                <a:ea typeface="BIZ UDP明朝 Medium" panose="02020500000000000000" pitchFamily="18" charset="-128"/>
              </a:rPr>
              <a:t>遺伝子組換え人間（トランスジェニック・ヒューマン）</a:t>
            </a:r>
            <a:r>
              <a:rPr lang="ja-JP" altLang="en-US" dirty="0">
                <a:solidFill>
                  <a:srgbClr val="202122"/>
                </a:solidFill>
                <a:latin typeface="BIZ UDP明朝 Medium" panose="02020500000000000000" pitchFamily="18" charset="-128"/>
                <a:ea typeface="BIZ UDP明朝 Medium" panose="02020500000000000000" pitchFamily="18" charset="-128"/>
              </a:rPr>
              <a:t>となる。</a:t>
            </a:r>
            <a:endParaRPr lang="en-US" altLang="ja-JP" b="0" i="0" dirty="0">
              <a:solidFill>
                <a:srgbClr val="202122"/>
              </a:solidFill>
              <a:effectLst/>
              <a:latin typeface="BIZ UDP明朝 Medium" panose="02020500000000000000" pitchFamily="18" charset="-128"/>
              <a:ea typeface="BIZ UDP明朝 Medium" panose="02020500000000000000" pitchFamily="18" charset="-128"/>
            </a:endParaRPr>
          </a:p>
        </p:txBody>
      </p:sp>
      <p:pic>
        <p:nvPicPr>
          <p:cNvPr id="1026" name="Picture 2">
            <a:extLst>
              <a:ext uri="{FF2B5EF4-FFF2-40B4-BE49-F238E27FC236}">
                <a16:creationId xmlns:a16="http://schemas.microsoft.com/office/drawing/2014/main" id="{509ED407-C475-4CFD-83FE-D7154DBB1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88" y="1648271"/>
            <a:ext cx="3868784" cy="3097895"/>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181FA83A-5301-4A97-BBEA-C7DB4DD0A210}"/>
              </a:ext>
            </a:extLst>
          </p:cNvPr>
          <p:cNvSpPr txBox="1"/>
          <p:nvPr/>
        </p:nvSpPr>
        <p:spPr>
          <a:xfrm>
            <a:off x="226548" y="4734817"/>
            <a:ext cx="4205796" cy="261610"/>
          </a:xfrm>
          <a:prstGeom prst="rect">
            <a:avLst/>
          </a:prstGeom>
          <a:noFill/>
        </p:spPr>
        <p:txBody>
          <a:bodyPr wrap="square">
            <a:spAutoFit/>
          </a:bodyPr>
          <a:lstStyle/>
          <a:p>
            <a:pPr algn="ctr"/>
            <a:r>
              <a:rPr lang="en-US" altLang="ja-JP" sz="1050" i="1" dirty="0">
                <a:latin typeface="Open Sans" panose="020B0606030504020204" pitchFamily="34" charset="0"/>
              </a:rPr>
              <a:t>I</a:t>
            </a:r>
            <a:r>
              <a:rPr lang="en-US" altLang="ja-JP" sz="1050" b="0" i="1" dirty="0">
                <a:effectLst/>
                <a:latin typeface="Open Sans" panose="020B0606030504020204" pitchFamily="34" charset="0"/>
              </a:rPr>
              <a:t>mage courtesy of the National Human Genome Research Institute</a:t>
            </a:r>
            <a:endParaRPr lang="ja-JP" altLang="en-US" sz="1050" dirty="0"/>
          </a:p>
        </p:txBody>
      </p:sp>
      <p:sp>
        <p:nvSpPr>
          <p:cNvPr id="25" name="テキスト ボックス 24">
            <a:extLst>
              <a:ext uri="{FF2B5EF4-FFF2-40B4-BE49-F238E27FC236}">
                <a16:creationId xmlns:a16="http://schemas.microsoft.com/office/drawing/2014/main" id="{FCACF4C5-46D6-4B23-A30C-01FDBAB33694}"/>
              </a:ext>
            </a:extLst>
          </p:cNvPr>
          <p:cNvSpPr txBox="1"/>
          <p:nvPr/>
        </p:nvSpPr>
        <p:spPr>
          <a:xfrm>
            <a:off x="3357979" y="4050014"/>
            <a:ext cx="2350363" cy="369332"/>
          </a:xfrm>
          <a:prstGeom prst="rect">
            <a:avLst/>
          </a:prstGeom>
          <a:noFill/>
        </p:spPr>
        <p:txBody>
          <a:bodyPr wrap="square">
            <a:spAutoFit/>
          </a:bodyPr>
          <a:lstStyle/>
          <a:p>
            <a:r>
              <a:rPr kumimoji="1" lang="en-US" altLang="ja-JP" sz="1800" u="sng" dirty="0">
                <a:solidFill>
                  <a:srgbClr val="C00000"/>
                </a:solidFill>
                <a:latin typeface="Congenial Black" panose="02000503040000020004" pitchFamily="2" charset="0"/>
                <a:ea typeface="UD デジタル 教科書体 NK-B" panose="02020700000000000000" pitchFamily="18" charset="-128"/>
              </a:rPr>
              <a:t>T</a:t>
            </a:r>
            <a:r>
              <a:rPr lang="en-US" altLang="ja-JP" sz="1800" b="0" i="0" u="sng" dirty="0">
                <a:solidFill>
                  <a:srgbClr val="C00000"/>
                </a:solidFill>
                <a:effectLst/>
                <a:latin typeface="Congenial Black" panose="02000503040000020004" pitchFamily="2" charset="0"/>
                <a:ea typeface="UD デジタル 教科書体 NK-B" panose="02020700000000000000" pitchFamily="18" charset="-128"/>
              </a:rPr>
              <a:t>ransgenic Animal</a:t>
            </a:r>
            <a:endParaRPr lang="ja-JP" altLang="en-US" dirty="0"/>
          </a:p>
        </p:txBody>
      </p:sp>
      <p:sp>
        <p:nvSpPr>
          <p:cNvPr id="24" name="テキスト ボックス 23">
            <a:extLst>
              <a:ext uri="{FF2B5EF4-FFF2-40B4-BE49-F238E27FC236}">
                <a16:creationId xmlns:a16="http://schemas.microsoft.com/office/drawing/2014/main" id="{8591394B-0832-465E-AAFF-F9096F0B937B}"/>
              </a:ext>
            </a:extLst>
          </p:cNvPr>
          <p:cNvSpPr txBox="1"/>
          <p:nvPr/>
        </p:nvSpPr>
        <p:spPr>
          <a:xfrm>
            <a:off x="5708342" y="2232040"/>
            <a:ext cx="2060785" cy="830997"/>
          </a:xfrm>
          <a:prstGeom prst="rect">
            <a:avLst/>
          </a:prstGeom>
          <a:noFill/>
        </p:spPr>
        <p:txBody>
          <a:bodyPr wrap="square" rtlCol="0">
            <a:spAutoFit/>
          </a:bodyPr>
          <a:lstStyle/>
          <a:p>
            <a:pPr algn="ctr"/>
            <a:r>
              <a:rPr lang="en-US" altLang="ja-JP" sz="1600" dirty="0">
                <a:latin typeface="UD デジタル 教科書体 NK-B" panose="02020700000000000000" pitchFamily="18" charset="-128"/>
                <a:ea typeface="UD デジタル 教科書体 NK-B" panose="02020700000000000000" pitchFamily="18" charset="-128"/>
              </a:rPr>
              <a:t>m</a:t>
            </a:r>
            <a:r>
              <a:rPr kumimoji="1" lang="en-US" altLang="ja-JP" sz="1600" dirty="0">
                <a:latin typeface="UD デジタル 教科書体 NK-B" panose="02020700000000000000" pitchFamily="18" charset="-128"/>
                <a:ea typeface="UD デジタル 教科書体 NK-B" panose="02020700000000000000" pitchFamily="18" charset="-128"/>
              </a:rPr>
              <a:t>RNA</a:t>
            </a:r>
            <a:r>
              <a:rPr kumimoji="1" lang="ja-JP" altLang="en-US" sz="1600" dirty="0">
                <a:latin typeface="UD デジタル 教科書体 NK-B" panose="02020700000000000000" pitchFamily="18" charset="-128"/>
                <a:ea typeface="UD デジタル 教科書体 NK-B" panose="02020700000000000000" pitchFamily="18" charset="-128"/>
              </a:rPr>
              <a:t>医薬</a:t>
            </a:r>
            <a:endParaRPr kumimoji="1" lang="en-US" altLang="ja-JP" sz="1600" dirty="0">
              <a:latin typeface="UD デジタル 教科書体 NK-B" panose="02020700000000000000" pitchFamily="18" charset="-128"/>
              <a:ea typeface="UD デジタル 教科書体 NK-B" panose="02020700000000000000" pitchFamily="18" charset="-128"/>
            </a:endParaRPr>
          </a:p>
          <a:p>
            <a:pPr algn="ctr"/>
            <a:r>
              <a:rPr kumimoji="1" lang="en-US" altLang="ja-JP" sz="1600" dirty="0">
                <a:latin typeface="UD デジタル 教科書体 NK-B" panose="02020700000000000000" pitchFamily="18" charset="-128"/>
                <a:ea typeface="UD デジタル 教科書体 NK-B" panose="02020700000000000000" pitchFamily="18" charset="-128"/>
              </a:rPr>
              <a:t>SARS-CoV-2</a:t>
            </a:r>
          </a:p>
          <a:p>
            <a:pPr algn="ctr"/>
            <a:r>
              <a:rPr kumimoji="1" lang="ja-JP" altLang="en-US" sz="1600" dirty="0">
                <a:latin typeface="UD デジタル 教科書体 NK-B" panose="02020700000000000000" pitchFamily="18" charset="-128"/>
                <a:ea typeface="UD デジタル 教科書体 NK-B" panose="02020700000000000000" pitchFamily="18" charset="-128"/>
              </a:rPr>
              <a:t>スパイクタンパク質</a:t>
            </a:r>
          </a:p>
        </p:txBody>
      </p:sp>
      <p:sp>
        <p:nvSpPr>
          <p:cNvPr id="30" name="矢印: 右 29">
            <a:extLst>
              <a:ext uri="{FF2B5EF4-FFF2-40B4-BE49-F238E27FC236}">
                <a16:creationId xmlns:a16="http://schemas.microsoft.com/office/drawing/2014/main" id="{998C97ED-0FE8-4D06-A310-E550FF076008}"/>
              </a:ext>
            </a:extLst>
          </p:cNvPr>
          <p:cNvSpPr/>
          <p:nvPr/>
        </p:nvSpPr>
        <p:spPr>
          <a:xfrm>
            <a:off x="7537142" y="2440882"/>
            <a:ext cx="630314" cy="399495"/>
          </a:xfrm>
          <a:prstGeom prst="rightArrow">
            <a:avLst/>
          </a:prstGeom>
          <a:solidFill>
            <a:srgbClr val="FFC000"/>
          </a:solidFill>
          <a:ln>
            <a:solidFill>
              <a:srgbClr val="FFC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4AA970C-818B-4F24-AA50-C2637BB9C157}"/>
              </a:ext>
            </a:extLst>
          </p:cNvPr>
          <p:cNvSpPr txBox="1"/>
          <p:nvPr/>
        </p:nvSpPr>
        <p:spPr>
          <a:xfrm>
            <a:off x="7386221" y="2101235"/>
            <a:ext cx="967666"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筋肉注射</a:t>
            </a:r>
          </a:p>
        </p:txBody>
      </p:sp>
      <p:sp>
        <p:nvSpPr>
          <p:cNvPr id="33" name="テキスト ボックス 32">
            <a:extLst>
              <a:ext uri="{FF2B5EF4-FFF2-40B4-BE49-F238E27FC236}">
                <a16:creationId xmlns:a16="http://schemas.microsoft.com/office/drawing/2014/main" id="{B8EDA0D3-B5EB-4DEF-8099-4C893D726A5A}"/>
              </a:ext>
            </a:extLst>
          </p:cNvPr>
          <p:cNvSpPr txBox="1"/>
          <p:nvPr/>
        </p:nvSpPr>
        <p:spPr>
          <a:xfrm>
            <a:off x="5965792" y="3453465"/>
            <a:ext cx="1508015" cy="646331"/>
          </a:xfrm>
          <a:prstGeom prst="rect">
            <a:avLst/>
          </a:prstGeom>
          <a:noFill/>
        </p:spPr>
        <p:txBody>
          <a:bodyPr wrap="square" rtlCol="0">
            <a:spAutoFit/>
          </a:bodyPr>
          <a:lstStyle/>
          <a:p>
            <a:pPr algn="ctr"/>
            <a:r>
              <a:rPr kumimoji="1" lang="en-US" altLang="ja-JP" dirty="0">
                <a:latin typeface="UD デジタル 教科書体 NK-B" panose="02020700000000000000" pitchFamily="18" charset="-128"/>
                <a:ea typeface="UD デジタル 教科書体 NK-B" panose="02020700000000000000" pitchFamily="18" charset="-128"/>
              </a:rPr>
              <a:t>SV40</a:t>
            </a:r>
          </a:p>
          <a:p>
            <a:pPr algn="ctr"/>
            <a:r>
              <a:rPr kumimoji="1" lang="en-US" altLang="ja-JP" dirty="0">
                <a:latin typeface="UD デジタル 教科書体 NK-B" panose="02020700000000000000" pitchFamily="18" charset="-128"/>
                <a:ea typeface="UD デジタル 教科書体 NK-B" panose="02020700000000000000" pitchFamily="18" charset="-128"/>
              </a:rPr>
              <a:t>SV40</a:t>
            </a:r>
            <a:r>
              <a:rPr kumimoji="1" lang="ja-JP" altLang="en-US" dirty="0">
                <a:latin typeface="UD デジタル 教科書体 NK-B" panose="02020700000000000000" pitchFamily="18" charset="-128"/>
                <a:ea typeface="UD デジタル 教科書体 NK-B" panose="02020700000000000000" pitchFamily="18" charset="-128"/>
              </a:rPr>
              <a:t>増強</a:t>
            </a:r>
          </a:p>
        </p:txBody>
      </p:sp>
      <p:sp>
        <p:nvSpPr>
          <p:cNvPr id="34" name="矢印: 右 33">
            <a:extLst>
              <a:ext uri="{FF2B5EF4-FFF2-40B4-BE49-F238E27FC236}">
                <a16:creationId xmlns:a16="http://schemas.microsoft.com/office/drawing/2014/main" id="{3AF23017-5DA7-4062-BFCC-BA0475D4557B}"/>
              </a:ext>
            </a:extLst>
          </p:cNvPr>
          <p:cNvSpPr/>
          <p:nvPr/>
        </p:nvSpPr>
        <p:spPr>
          <a:xfrm>
            <a:off x="7473807" y="3531201"/>
            <a:ext cx="771166" cy="399495"/>
          </a:xfrm>
          <a:prstGeom prst="rightArrow">
            <a:avLst/>
          </a:prstGeom>
          <a:solidFill>
            <a:srgbClr val="FFC000"/>
          </a:solidFill>
          <a:ln>
            <a:solidFill>
              <a:srgbClr val="FFC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957D3C1-684D-4410-9005-781A21CEE31B}"/>
              </a:ext>
            </a:extLst>
          </p:cNvPr>
          <p:cNvSpPr txBox="1"/>
          <p:nvPr/>
        </p:nvSpPr>
        <p:spPr>
          <a:xfrm>
            <a:off x="9186997" y="1842732"/>
            <a:ext cx="2350363" cy="369332"/>
          </a:xfrm>
          <a:prstGeom prst="rect">
            <a:avLst/>
          </a:prstGeom>
          <a:noFill/>
        </p:spPr>
        <p:txBody>
          <a:bodyPr wrap="square">
            <a:spAutoFit/>
          </a:bodyPr>
          <a:lstStyle/>
          <a:p>
            <a:r>
              <a:rPr kumimoji="1" lang="en-US" altLang="ja-JP" sz="1800" u="sng" dirty="0">
                <a:solidFill>
                  <a:srgbClr val="C00000"/>
                </a:solidFill>
                <a:latin typeface="Congenial Black" panose="02000503040000020004" pitchFamily="2" charset="0"/>
                <a:ea typeface="UD デジタル 教科書体 NK-B" panose="02020700000000000000" pitchFamily="18" charset="-128"/>
              </a:rPr>
              <a:t>T</a:t>
            </a:r>
            <a:r>
              <a:rPr lang="en-US" altLang="ja-JP" sz="1800" b="0" i="0" u="sng" dirty="0">
                <a:solidFill>
                  <a:srgbClr val="C00000"/>
                </a:solidFill>
                <a:effectLst/>
                <a:latin typeface="Congenial Black" panose="02000503040000020004" pitchFamily="2" charset="0"/>
                <a:ea typeface="UD デジタル 教科書体 NK-B" panose="02020700000000000000" pitchFamily="18" charset="-128"/>
              </a:rPr>
              <a:t>ransgenic Human</a:t>
            </a:r>
            <a:endParaRPr lang="ja-JP" altLang="en-US" dirty="0"/>
          </a:p>
        </p:txBody>
      </p:sp>
      <p:sp>
        <p:nvSpPr>
          <p:cNvPr id="36" name="テキスト ボックス 35">
            <a:extLst>
              <a:ext uri="{FF2B5EF4-FFF2-40B4-BE49-F238E27FC236}">
                <a16:creationId xmlns:a16="http://schemas.microsoft.com/office/drawing/2014/main" id="{EC0D2B56-0B66-4DB2-A48E-C12E460B5F9D}"/>
              </a:ext>
            </a:extLst>
          </p:cNvPr>
          <p:cNvSpPr txBox="1"/>
          <p:nvPr/>
        </p:nvSpPr>
        <p:spPr>
          <a:xfrm>
            <a:off x="9447006" y="2317463"/>
            <a:ext cx="1508015" cy="646331"/>
          </a:xfrm>
          <a:prstGeom prst="rect">
            <a:avLst/>
          </a:prstGeom>
          <a:noFill/>
        </p:spPr>
        <p:txBody>
          <a:bodyPr wrap="square" rtlCol="0">
            <a:spAutoFit/>
          </a:bodyPr>
          <a:lstStyle/>
          <a:p>
            <a:pPr algn="r"/>
            <a:r>
              <a:rPr kumimoji="1" lang="ja-JP" altLang="en-US" dirty="0">
                <a:latin typeface="UD デジタル 教科書体 NK-B" panose="02020700000000000000" pitchFamily="18" charset="-128"/>
                <a:ea typeface="UD デジタル 教科書体 NK-B" panose="02020700000000000000" pitchFamily="18" charset="-128"/>
              </a:rPr>
              <a:t>シェディング</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r"/>
            <a:r>
              <a:rPr lang="ja-JP" altLang="en-US" dirty="0">
                <a:latin typeface="UD デジタル 教科書体 NK-B" panose="02020700000000000000" pitchFamily="18" charset="-128"/>
                <a:ea typeface="UD デジタル 教科書体 NK-B" panose="02020700000000000000" pitchFamily="18" charset="-128"/>
              </a:rPr>
              <a:t>スプレッダー</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37" name="テキスト ボックス 36">
            <a:extLst>
              <a:ext uri="{FF2B5EF4-FFF2-40B4-BE49-F238E27FC236}">
                <a16:creationId xmlns:a16="http://schemas.microsoft.com/office/drawing/2014/main" id="{37C751B7-8C97-44CF-9BA6-EE8A0A4AC44F}"/>
              </a:ext>
            </a:extLst>
          </p:cNvPr>
          <p:cNvSpPr txBox="1"/>
          <p:nvPr/>
        </p:nvSpPr>
        <p:spPr>
          <a:xfrm>
            <a:off x="9367431" y="3180348"/>
            <a:ext cx="2169929"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輸血・</a:t>
            </a:r>
            <a:r>
              <a:rPr lang="ja-JP" altLang="en-US" dirty="0">
                <a:latin typeface="UD デジタル 教科書体 NK-B" panose="02020700000000000000" pitchFamily="18" charset="-128"/>
                <a:ea typeface="UD デジタル 教科書体 NK-B" panose="02020700000000000000" pitchFamily="18" charset="-128"/>
              </a:rPr>
              <a:t>治療・移植</a:t>
            </a:r>
            <a:endParaRPr kumimoji="1" lang="en-US" altLang="ja-JP" dirty="0">
              <a:latin typeface="UD デジタル 教科書体 NK-B" panose="02020700000000000000" pitchFamily="18" charset="-128"/>
              <a:ea typeface="UD デジタル 教科書体 NK-B" panose="02020700000000000000" pitchFamily="18" charset="-128"/>
            </a:endParaRPr>
          </a:p>
        </p:txBody>
      </p:sp>
      <p:sp>
        <p:nvSpPr>
          <p:cNvPr id="38" name="テキスト ボックス 37">
            <a:extLst>
              <a:ext uri="{FF2B5EF4-FFF2-40B4-BE49-F238E27FC236}">
                <a16:creationId xmlns:a16="http://schemas.microsoft.com/office/drawing/2014/main" id="{02D74EE1-4B49-49AE-B66C-64343C721594}"/>
              </a:ext>
            </a:extLst>
          </p:cNvPr>
          <p:cNvSpPr txBox="1"/>
          <p:nvPr/>
        </p:nvSpPr>
        <p:spPr>
          <a:xfrm>
            <a:off x="9608170" y="3851686"/>
            <a:ext cx="1508015"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ガン遺伝子</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kumimoji="1" lang="ja-JP" altLang="en-US" dirty="0">
                <a:latin typeface="UD デジタル 教科書体 NK-B" panose="02020700000000000000" pitchFamily="18" charset="-128"/>
                <a:ea typeface="UD デジタル 教科書体 NK-B" panose="02020700000000000000" pitchFamily="18" charset="-128"/>
              </a:rPr>
              <a:t>発現</a:t>
            </a:r>
            <a:endParaRPr kumimoji="1" lang="en-US" altLang="ja-JP"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618974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C3003DD3-7EC0-4A3D-B266-2E3FEFE36C0B}"/>
              </a:ext>
            </a:extLst>
          </p:cNvPr>
          <p:cNvSpPr/>
          <p:nvPr/>
        </p:nvSpPr>
        <p:spPr>
          <a:xfrm>
            <a:off x="659605" y="1171574"/>
            <a:ext cx="2771775"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超過死亡</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人口減少</a:t>
            </a:r>
          </a:p>
        </p:txBody>
      </p:sp>
      <p:sp>
        <p:nvSpPr>
          <p:cNvPr id="6" name="四角形: 角を丸くする 5">
            <a:extLst>
              <a:ext uri="{FF2B5EF4-FFF2-40B4-BE49-F238E27FC236}">
                <a16:creationId xmlns:a16="http://schemas.microsoft.com/office/drawing/2014/main" id="{13F1ECCF-E941-45DC-90A0-4827E76A1B95}"/>
              </a:ext>
            </a:extLst>
          </p:cNvPr>
          <p:cNvSpPr/>
          <p:nvPr/>
        </p:nvSpPr>
        <p:spPr>
          <a:xfrm>
            <a:off x="8188356" y="1171574"/>
            <a:ext cx="3008375"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latin typeface="BIZ UDPゴシック" panose="020B0400000000000000" pitchFamily="50" charset="-128"/>
                <a:ea typeface="BIZ UDPゴシック" panose="020B0400000000000000" pitchFamily="50" charset="-128"/>
              </a:rPr>
              <a:t>異次元の</a:t>
            </a:r>
            <a:endParaRPr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少子化</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1DE38F4A-B1E7-4910-A091-F4D3642686B9}"/>
              </a:ext>
            </a:extLst>
          </p:cNvPr>
          <p:cNvSpPr/>
          <p:nvPr/>
        </p:nvSpPr>
        <p:spPr>
          <a:xfrm>
            <a:off x="4257293" y="1171574"/>
            <a:ext cx="3105150"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労働力人口減少</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1C2F2AB-7C72-4EA4-9013-030D059AE15C}"/>
              </a:ext>
            </a:extLst>
          </p:cNvPr>
          <p:cNvSpPr/>
          <p:nvPr/>
        </p:nvSpPr>
        <p:spPr>
          <a:xfrm>
            <a:off x="300757" y="3643407"/>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免疫不全</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癌・血栓</a:t>
            </a:r>
          </a:p>
        </p:txBody>
      </p:sp>
      <p:sp>
        <p:nvSpPr>
          <p:cNvPr id="10" name="四角形: 角を丸くする 9">
            <a:extLst>
              <a:ext uri="{FF2B5EF4-FFF2-40B4-BE49-F238E27FC236}">
                <a16:creationId xmlns:a16="http://schemas.microsoft.com/office/drawing/2014/main" id="{A7E5B67A-5F3F-4054-AA7F-78312318D93C}"/>
              </a:ext>
            </a:extLst>
          </p:cNvPr>
          <p:cNvSpPr/>
          <p:nvPr/>
        </p:nvSpPr>
        <p:spPr>
          <a:xfrm>
            <a:off x="3399685" y="3643407"/>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医療</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育児・教育</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EF0E5E12-FC7F-4848-B60A-E364CA6827A6}"/>
              </a:ext>
            </a:extLst>
          </p:cNvPr>
          <p:cNvSpPr/>
          <p:nvPr/>
        </p:nvSpPr>
        <p:spPr>
          <a:xfrm>
            <a:off x="9530670" y="3643406"/>
            <a:ext cx="2278001" cy="1809749"/>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輸血</a:t>
            </a:r>
          </a:p>
        </p:txBody>
      </p:sp>
      <p:sp>
        <p:nvSpPr>
          <p:cNvPr id="12" name="テキスト ボックス 11">
            <a:extLst>
              <a:ext uri="{FF2B5EF4-FFF2-40B4-BE49-F238E27FC236}">
                <a16:creationId xmlns:a16="http://schemas.microsoft.com/office/drawing/2014/main" id="{3C853108-C843-42D9-BDCD-99EF99585275}"/>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ジャパン・ファクター</a:t>
            </a:r>
            <a:r>
              <a:rPr kumimoji="1" lang="en-US" altLang="ja-JP" sz="2400" dirty="0">
                <a:solidFill>
                  <a:srgbClr val="FFC000"/>
                </a:solidFill>
                <a:latin typeface="BIZ UDPゴシック" panose="020B0400000000000000" pitchFamily="50" charset="-128"/>
                <a:ea typeface="BIZ UDPゴシック" panose="020B0400000000000000" pitchFamily="50" charset="-128"/>
              </a:rPr>
              <a:t>X</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08563BF6-23C6-46EB-B0ED-522B43B29089}"/>
              </a:ext>
            </a:extLst>
          </p:cNvPr>
          <p:cNvSpPr/>
          <p:nvPr/>
        </p:nvSpPr>
        <p:spPr>
          <a:xfrm>
            <a:off x="171450" y="5934075"/>
            <a:ext cx="11849100" cy="676275"/>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solidFill>
                  <a:schemeClr val="tx1"/>
                </a:solidFill>
                <a:latin typeface="BIZ UDPゴシック" panose="020B0400000000000000" pitchFamily="50" charset="-128"/>
                <a:ea typeface="BIZ UDPゴシック" panose="020B0400000000000000" pitchFamily="50" charset="-128"/>
              </a:rPr>
              <a:t>ジャパン・ファクター </a:t>
            </a:r>
            <a:r>
              <a:rPr kumimoji="1" lang="en-US" altLang="ja-JP" sz="2800" b="1" dirty="0">
                <a:solidFill>
                  <a:schemeClr val="tx1"/>
                </a:solidFill>
                <a:latin typeface="BIZ UDPゴシック" panose="020B0400000000000000" pitchFamily="50" charset="-128"/>
                <a:ea typeface="BIZ UDPゴシック" panose="020B0400000000000000" pitchFamily="50" charset="-128"/>
              </a:rPr>
              <a:t>X</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4E9DE97E-A9FA-4E53-897C-CCC5F642FC8B}"/>
              </a:ext>
            </a:extLst>
          </p:cNvPr>
          <p:cNvSpPr/>
          <p:nvPr/>
        </p:nvSpPr>
        <p:spPr>
          <a:xfrm>
            <a:off x="6465178" y="3643407"/>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結婚</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sz="3600" dirty="0">
                <a:latin typeface="BIZ UDPゴシック" panose="020B0400000000000000" pitchFamily="50" charset="-128"/>
                <a:ea typeface="BIZ UDPゴシック" panose="020B0400000000000000" pitchFamily="50" charset="-128"/>
              </a:rPr>
              <a:t>遺伝</a:t>
            </a:r>
            <a:endParaRPr kumimoji="1" lang="ja-JP" altLang="en-US" sz="3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97702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063CCA5D-28EE-4DA5-A790-56FD44EF33E7}"/>
              </a:ext>
            </a:extLst>
          </p:cNvPr>
          <p:cNvGrpSpPr/>
          <p:nvPr/>
        </p:nvGrpSpPr>
        <p:grpSpPr>
          <a:xfrm rot="16200000">
            <a:off x="-895546" y="2922928"/>
            <a:ext cx="6129870" cy="1373391"/>
            <a:chOff x="1411451" y="3162298"/>
            <a:chExt cx="7130721" cy="1637298"/>
          </a:xfrm>
        </p:grpSpPr>
        <p:grpSp>
          <p:nvGrpSpPr>
            <p:cNvPr id="5" name="グループ化 4">
              <a:extLst>
                <a:ext uri="{FF2B5EF4-FFF2-40B4-BE49-F238E27FC236}">
                  <a16:creationId xmlns:a16="http://schemas.microsoft.com/office/drawing/2014/main" id="{7F6B96DD-A7BA-4F86-96E9-5646DE116087}"/>
                </a:ext>
              </a:extLst>
            </p:cNvPr>
            <p:cNvGrpSpPr/>
            <p:nvPr/>
          </p:nvGrpSpPr>
          <p:grpSpPr>
            <a:xfrm rot="10800000">
              <a:off x="1411451"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51" name="正方形/長方形 3">
                <a:extLst>
                  <a:ext uri="{FF2B5EF4-FFF2-40B4-BE49-F238E27FC236}">
                    <a16:creationId xmlns:a16="http://schemas.microsoft.com/office/drawing/2014/main" id="{CE5AAB46-ECE6-44DF-9ABB-413F7376A50F}"/>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3">
                <a:extLst>
                  <a:ext uri="{FF2B5EF4-FFF2-40B4-BE49-F238E27FC236}">
                    <a16:creationId xmlns:a16="http://schemas.microsoft.com/office/drawing/2014/main" id="{1B82B642-12AD-48BA-8298-029C55B4BB55}"/>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F0D50057-AB9F-406E-A3C6-FC0E93A0BAC9}"/>
                </a:ext>
              </a:extLst>
            </p:cNvPr>
            <p:cNvGrpSpPr/>
            <p:nvPr/>
          </p:nvGrpSpPr>
          <p:grpSpPr>
            <a:xfrm>
              <a:off x="1524000" y="3162299"/>
              <a:ext cx="3533775" cy="1637297"/>
              <a:chOff x="1238250" y="2505075"/>
              <a:chExt cx="4048127" cy="1970672"/>
            </a:xfrm>
          </p:grpSpPr>
          <p:sp>
            <p:nvSpPr>
              <p:cNvPr id="49" name="正方形/長方形 3">
                <a:extLst>
                  <a:ext uri="{FF2B5EF4-FFF2-40B4-BE49-F238E27FC236}">
                    <a16:creationId xmlns:a16="http://schemas.microsoft.com/office/drawing/2014/main" id="{AD662C1B-5FDB-4663-8152-64F5145F868C}"/>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3">
                <a:extLst>
                  <a:ext uri="{FF2B5EF4-FFF2-40B4-BE49-F238E27FC236}">
                    <a16:creationId xmlns:a16="http://schemas.microsoft.com/office/drawing/2014/main" id="{3860CC8B-4F64-4F81-B021-CE7D5743AF44}"/>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6E65CB38-724B-47E1-9426-EAABBEAE6D8F}"/>
                </a:ext>
              </a:extLst>
            </p:cNvPr>
            <p:cNvGrpSpPr/>
            <p:nvPr/>
          </p:nvGrpSpPr>
          <p:grpSpPr>
            <a:xfrm rot="10800000">
              <a:off x="4895848"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47" name="正方形/長方形 3">
                <a:extLst>
                  <a:ext uri="{FF2B5EF4-FFF2-40B4-BE49-F238E27FC236}">
                    <a16:creationId xmlns:a16="http://schemas.microsoft.com/office/drawing/2014/main" id="{23DBB453-9A6A-463B-B61D-6FB5638B4723}"/>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3">
                <a:extLst>
                  <a:ext uri="{FF2B5EF4-FFF2-40B4-BE49-F238E27FC236}">
                    <a16:creationId xmlns:a16="http://schemas.microsoft.com/office/drawing/2014/main" id="{8ECFFFB2-5968-4743-9E9C-7E7480CDAABA}"/>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5C244D5A-D730-4C97-9896-088EC9741896}"/>
                </a:ext>
              </a:extLst>
            </p:cNvPr>
            <p:cNvGrpSpPr/>
            <p:nvPr/>
          </p:nvGrpSpPr>
          <p:grpSpPr>
            <a:xfrm>
              <a:off x="5008397" y="3162299"/>
              <a:ext cx="3533775" cy="1637297"/>
              <a:chOff x="1238250" y="2505075"/>
              <a:chExt cx="4048127" cy="1970672"/>
            </a:xfrm>
          </p:grpSpPr>
          <p:sp>
            <p:nvSpPr>
              <p:cNvPr id="45" name="正方形/長方形 3">
                <a:extLst>
                  <a:ext uri="{FF2B5EF4-FFF2-40B4-BE49-F238E27FC236}">
                    <a16:creationId xmlns:a16="http://schemas.microsoft.com/office/drawing/2014/main" id="{F6F2697F-0722-438B-8D72-1810D9DB6F6E}"/>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3">
                <a:extLst>
                  <a:ext uri="{FF2B5EF4-FFF2-40B4-BE49-F238E27FC236}">
                    <a16:creationId xmlns:a16="http://schemas.microsoft.com/office/drawing/2014/main" id="{3CD2EA94-59CB-4FE8-B717-DE7C3A87CA2C}"/>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7E2AC854-66A3-4B91-BB63-415AC3811118}"/>
                </a:ext>
              </a:extLst>
            </p:cNvPr>
            <p:cNvGrpSpPr/>
            <p:nvPr/>
          </p:nvGrpSpPr>
          <p:grpSpPr>
            <a:xfrm>
              <a:off x="2713751" y="3429000"/>
              <a:ext cx="110969" cy="1113921"/>
              <a:chOff x="4095749" y="852489"/>
              <a:chExt cx="161925" cy="1619248"/>
            </a:xfrm>
          </p:grpSpPr>
          <p:sp>
            <p:nvSpPr>
              <p:cNvPr id="43" name="角丸四角形 16">
                <a:extLst>
                  <a:ext uri="{FF2B5EF4-FFF2-40B4-BE49-F238E27FC236}">
                    <a16:creationId xmlns:a16="http://schemas.microsoft.com/office/drawing/2014/main" id="{110A1D89-BE32-4CAB-9FEC-21CF9D8793A2}"/>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16">
                <a:extLst>
                  <a:ext uri="{FF2B5EF4-FFF2-40B4-BE49-F238E27FC236}">
                    <a16:creationId xmlns:a16="http://schemas.microsoft.com/office/drawing/2014/main" id="{371E99B6-5015-4C0F-A194-2D1EF56951D5}"/>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EFEBC7A3-0FE1-4401-90D5-A26A4ED63366}"/>
                </a:ext>
              </a:extLst>
            </p:cNvPr>
            <p:cNvGrpSpPr/>
            <p:nvPr/>
          </p:nvGrpSpPr>
          <p:grpSpPr>
            <a:xfrm>
              <a:off x="3014808" y="3276598"/>
              <a:ext cx="124732" cy="1408695"/>
              <a:chOff x="4733922" y="852487"/>
              <a:chExt cx="161925" cy="1619249"/>
            </a:xfrm>
          </p:grpSpPr>
          <p:sp>
            <p:nvSpPr>
              <p:cNvPr id="41" name="角丸四角形 16">
                <a:extLst>
                  <a:ext uri="{FF2B5EF4-FFF2-40B4-BE49-F238E27FC236}">
                    <a16:creationId xmlns:a16="http://schemas.microsoft.com/office/drawing/2014/main" id="{03608785-6704-40D7-B68F-2AEFD0083187}"/>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16">
                <a:extLst>
                  <a:ext uri="{FF2B5EF4-FFF2-40B4-BE49-F238E27FC236}">
                    <a16:creationId xmlns:a16="http://schemas.microsoft.com/office/drawing/2014/main" id="{2B507491-EBF6-4147-AFB8-197C9EE83DA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61CDF82B-C49C-46E6-97C8-1CAAC6976C5F}"/>
                </a:ext>
              </a:extLst>
            </p:cNvPr>
            <p:cNvGrpSpPr/>
            <p:nvPr/>
          </p:nvGrpSpPr>
          <p:grpSpPr>
            <a:xfrm>
              <a:off x="3374699" y="3343276"/>
              <a:ext cx="116856" cy="1342018"/>
              <a:chOff x="4095749" y="852489"/>
              <a:chExt cx="161925" cy="1619248"/>
            </a:xfrm>
          </p:grpSpPr>
          <p:sp>
            <p:nvSpPr>
              <p:cNvPr id="39" name="角丸四角形 16">
                <a:extLst>
                  <a:ext uri="{FF2B5EF4-FFF2-40B4-BE49-F238E27FC236}">
                    <a16:creationId xmlns:a16="http://schemas.microsoft.com/office/drawing/2014/main" id="{28D0C6F9-602F-4069-BE7F-2F8C6869F5E6}"/>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16">
                <a:extLst>
                  <a:ext uri="{FF2B5EF4-FFF2-40B4-BE49-F238E27FC236}">
                    <a16:creationId xmlns:a16="http://schemas.microsoft.com/office/drawing/2014/main" id="{592D13C2-CA56-4734-8F78-C657E2204C3F}"/>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B4BD5A98-C90B-4378-9DAC-DCAF0CF845E0}"/>
                </a:ext>
              </a:extLst>
            </p:cNvPr>
            <p:cNvGrpSpPr/>
            <p:nvPr/>
          </p:nvGrpSpPr>
          <p:grpSpPr>
            <a:xfrm>
              <a:off x="3750496" y="3605213"/>
              <a:ext cx="88856" cy="818143"/>
              <a:chOff x="4733922" y="852487"/>
              <a:chExt cx="161925" cy="1619249"/>
            </a:xfrm>
          </p:grpSpPr>
          <p:sp>
            <p:nvSpPr>
              <p:cNvPr id="37" name="角丸四角形 16">
                <a:extLst>
                  <a:ext uri="{FF2B5EF4-FFF2-40B4-BE49-F238E27FC236}">
                    <a16:creationId xmlns:a16="http://schemas.microsoft.com/office/drawing/2014/main" id="{02AABE58-5642-4579-BC90-E905CF26DEB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16">
                <a:extLst>
                  <a:ext uri="{FF2B5EF4-FFF2-40B4-BE49-F238E27FC236}">
                    <a16:creationId xmlns:a16="http://schemas.microsoft.com/office/drawing/2014/main" id="{3B75139D-73CE-4727-90CF-917D0CC6732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9C9EFA07-8F12-4298-8737-7D1AD3B73C56}"/>
                </a:ext>
              </a:extLst>
            </p:cNvPr>
            <p:cNvGrpSpPr/>
            <p:nvPr/>
          </p:nvGrpSpPr>
          <p:grpSpPr>
            <a:xfrm>
              <a:off x="4464969" y="3429000"/>
              <a:ext cx="110969" cy="1113921"/>
              <a:chOff x="4095749" y="852489"/>
              <a:chExt cx="161925" cy="1619248"/>
            </a:xfrm>
          </p:grpSpPr>
          <p:sp>
            <p:nvSpPr>
              <p:cNvPr id="35" name="角丸四角形 16">
                <a:extLst>
                  <a:ext uri="{FF2B5EF4-FFF2-40B4-BE49-F238E27FC236}">
                    <a16:creationId xmlns:a16="http://schemas.microsoft.com/office/drawing/2014/main" id="{4A6AE9A5-1711-4347-835A-1C5852C33EA0}"/>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16">
                <a:extLst>
                  <a:ext uri="{FF2B5EF4-FFF2-40B4-BE49-F238E27FC236}">
                    <a16:creationId xmlns:a16="http://schemas.microsoft.com/office/drawing/2014/main" id="{999BB9B2-D4A2-4D8A-816D-6D486976336A}"/>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991FCE94-D19E-42AF-A647-72D6CA2C15A0}"/>
                </a:ext>
              </a:extLst>
            </p:cNvPr>
            <p:cNvGrpSpPr/>
            <p:nvPr/>
          </p:nvGrpSpPr>
          <p:grpSpPr>
            <a:xfrm>
              <a:off x="4766026" y="3276598"/>
              <a:ext cx="124732" cy="1408695"/>
              <a:chOff x="4733922" y="852487"/>
              <a:chExt cx="161925" cy="1619249"/>
            </a:xfrm>
          </p:grpSpPr>
          <p:sp>
            <p:nvSpPr>
              <p:cNvPr id="33" name="角丸四角形 16">
                <a:extLst>
                  <a:ext uri="{FF2B5EF4-FFF2-40B4-BE49-F238E27FC236}">
                    <a16:creationId xmlns:a16="http://schemas.microsoft.com/office/drawing/2014/main" id="{A6E0A3D8-6345-4F1D-802F-E19A927978C1}"/>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16">
                <a:extLst>
                  <a:ext uri="{FF2B5EF4-FFF2-40B4-BE49-F238E27FC236}">
                    <a16:creationId xmlns:a16="http://schemas.microsoft.com/office/drawing/2014/main" id="{4035E6D3-FDC3-4F36-A305-8518D4AB2024}"/>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a:extLst>
                <a:ext uri="{FF2B5EF4-FFF2-40B4-BE49-F238E27FC236}">
                  <a16:creationId xmlns:a16="http://schemas.microsoft.com/office/drawing/2014/main" id="{D40D01FF-AEC7-4CAE-B4AD-E2F3EC912D3D}"/>
                </a:ext>
              </a:extLst>
            </p:cNvPr>
            <p:cNvGrpSpPr/>
            <p:nvPr/>
          </p:nvGrpSpPr>
          <p:grpSpPr>
            <a:xfrm>
              <a:off x="5125917" y="3343276"/>
              <a:ext cx="116856" cy="1342018"/>
              <a:chOff x="4095749" y="852489"/>
              <a:chExt cx="161925" cy="1619248"/>
            </a:xfrm>
          </p:grpSpPr>
          <p:sp>
            <p:nvSpPr>
              <p:cNvPr id="31" name="角丸四角形 16">
                <a:extLst>
                  <a:ext uri="{FF2B5EF4-FFF2-40B4-BE49-F238E27FC236}">
                    <a16:creationId xmlns:a16="http://schemas.microsoft.com/office/drawing/2014/main" id="{45432BD8-A0FA-4321-B4ED-B1C3F9BD9692}"/>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16">
                <a:extLst>
                  <a:ext uri="{FF2B5EF4-FFF2-40B4-BE49-F238E27FC236}">
                    <a16:creationId xmlns:a16="http://schemas.microsoft.com/office/drawing/2014/main" id="{1B1C8DD9-4D8A-4F0A-BC75-D121161DCE69}"/>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858B2C09-6A1E-4D7B-8A3D-7817FDFFA040}"/>
                </a:ext>
              </a:extLst>
            </p:cNvPr>
            <p:cNvGrpSpPr/>
            <p:nvPr/>
          </p:nvGrpSpPr>
          <p:grpSpPr>
            <a:xfrm>
              <a:off x="5501714" y="3605213"/>
              <a:ext cx="88856" cy="818143"/>
              <a:chOff x="4733922" y="852487"/>
              <a:chExt cx="161925" cy="1619249"/>
            </a:xfrm>
          </p:grpSpPr>
          <p:sp>
            <p:nvSpPr>
              <p:cNvPr id="29" name="角丸四角形 16">
                <a:extLst>
                  <a:ext uri="{FF2B5EF4-FFF2-40B4-BE49-F238E27FC236}">
                    <a16:creationId xmlns:a16="http://schemas.microsoft.com/office/drawing/2014/main" id="{1ACD11C5-630B-437B-A3A0-D24E75B4AA7C}"/>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16">
                <a:extLst>
                  <a:ext uri="{FF2B5EF4-FFF2-40B4-BE49-F238E27FC236}">
                    <a16:creationId xmlns:a16="http://schemas.microsoft.com/office/drawing/2014/main" id="{0B934AD5-D9A3-4F73-8CFD-C23DCD7F0A50}"/>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3DFF8D15-91CC-43AA-B501-19AD72149A2A}"/>
                </a:ext>
              </a:extLst>
            </p:cNvPr>
            <p:cNvGrpSpPr/>
            <p:nvPr/>
          </p:nvGrpSpPr>
          <p:grpSpPr>
            <a:xfrm>
              <a:off x="6180595" y="3429000"/>
              <a:ext cx="110969" cy="1113921"/>
              <a:chOff x="4095749" y="852489"/>
              <a:chExt cx="161925" cy="1619248"/>
            </a:xfrm>
          </p:grpSpPr>
          <p:sp>
            <p:nvSpPr>
              <p:cNvPr id="27" name="角丸四角形 16">
                <a:extLst>
                  <a:ext uri="{FF2B5EF4-FFF2-40B4-BE49-F238E27FC236}">
                    <a16:creationId xmlns:a16="http://schemas.microsoft.com/office/drawing/2014/main" id="{E818BD55-E91B-4426-B9C9-53974256BDB5}"/>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16">
                <a:extLst>
                  <a:ext uri="{FF2B5EF4-FFF2-40B4-BE49-F238E27FC236}">
                    <a16:creationId xmlns:a16="http://schemas.microsoft.com/office/drawing/2014/main" id="{5EC0A1E0-2D84-4433-A172-95F5DB777F30}"/>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712220D9-F265-47F6-B7C9-625C4428FDA8}"/>
                </a:ext>
              </a:extLst>
            </p:cNvPr>
            <p:cNvGrpSpPr/>
            <p:nvPr/>
          </p:nvGrpSpPr>
          <p:grpSpPr>
            <a:xfrm>
              <a:off x="6481652" y="3276598"/>
              <a:ext cx="124732" cy="1408695"/>
              <a:chOff x="4733922" y="852487"/>
              <a:chExt cx="161925" cy="1619249"/>
            </a:xfrm>
          </p:grpSpPr>
          <p:sp>
            <p:nvSpPr>
              <p:cNvPr id="25" name="角丸四角形 16">
                <a:extLst>
                  <a:ext uri="{FF2B5EF4-FFF2-40B4-BE49-F238E27FC236}">
                    <a16:creationId xmlns:a16="http://schemas.microsoft.com/office/drawing/2014/main" id="{83430981-39B2-40ED-8895-DE65DC252BB6}"/>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16">
                <a:extLst>
                  <a:ext uri="{FF2B5EF4-FFF2-40B4-BE49-F238E27FC236}">
                    <a16:creationId xmlns:a16="http://schemas.microsoft.com/office/drawing/2014/main" id="{57E71B53-CE00-421C-A6C4-1F46175CBD5D}"/>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713278BA-8330-431D-8929-16053443DB71}"/>
                </a:ext>
              </a:extLst>
            </p:cNvPr>
            <p:cNvGrpSpPr/>
            <p:nvPr/>
          </p:nvGrpSpPr>
          <p:grpSpPr>
            <a:xfrm>
              <a:off x="6841543" y="3343276"/>
              <a:ext cx="116856" cy="1342018"/>
              <a:chOff x="4095749" y="852489"/>
              <a:chExt cx="161925" cy="1619248"/>
            </a:xfrm>
          </p:grpSpPr>
          <p:sp>
            <p:nvSpPr>
              <p:cNvPr id="23" name="角丸四角形 16">
                <a:extLst>
                  <a:ext uri="{FF2B5EF4-FFF2-40B4-BE49-F238E27FC236}">
                    <a16:creationId xmlns:a16="http://schemas.microsoft.com/office/drawing/2014/main" id="{AD58771B-239A-4ECE-8F96-A26765A7F03B}"/>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16">
                <a:extLst>
                  <a:ext uri="{FF2B5EF4-FFF2-40B4-BE49-F238E27FC236}">
                    <a16:creationId xmlns:a16="http://schemas.microsoft.com/office/drawing/2014/main" id="{CAC801E6-4743-44BD-88DF-233EA30FF462}"/>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BE2E58E7-E993-4D5F-AA57-062BC3AE1424}"/>
                </a:ext>
              </a:extLst>
            </p:cNvPr>
            <p:cNvGrpSpPr/>
            <p:nvPr/>
          </p:nvGrpSpPr>
          <p:grpSpPr>
            <a:xfrm>
              <a:off x="7217340" y="3605213"/>
              <a:ext cx="88856" cy="818143"/>
              <a:chOff x="4733922" y="852487"/>
              <a:chExt cx="161925" cy="1619249"/>
            </a:xfrm>
          </p:grpSpPr>
          <p:sp>
            <p:nvSpPr>
              <p:cNvPr id="21" name="角丸四角形 16">
                <a:extLst>
                  <a:ext uri="{FF2B5EF4-FFF2-40B4-BE49-F238E27FC236}">
                    <a16:creationId xmlns:a16="http://schemas.microsoft.com/office/drawing/2014/main" id="{3763A79A-CBA8-447F-B2EE-8803D140BB3A}"/>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16">
                <a:extLst>
                  <a:ext uri="{FF2B5EF4-FFF2-40B4-BE49-F238E27FC236}">
                    <a16:creationId xmlns:a16="http://schemas.microsoft.com/office/drawing/2014/main" id="{AC11CA6B-2849-411F-B6FE-A4C17748A80E}"/>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3" name="テキスト ボックス 52">
            <a:extLst>
              <a:ext uri="{FF2B5EF4-FFF2-40B4-BE49-F238E27FC236}">
                <a16:creationId xmlns:a16="http://schemas.microsoft.com/office/drawing/2014/main" id="{7C6EEE97-AE20-490C-AB6F-7783F6E81F5D}"/>
              </a:ext>
            </a:extLst>
          </p:cNvPr>
          <p:cNvSpPr txBox="1"/>
          <p:nvPr/>
        </p:nvSpPr>
        <p:spPr>
          <a:xfrm>
            <a:off x="421715" y="136679"/>
            <a:ext cx="3454400" cy="769441"/>
          </a:xfrm>
          <a:prstGeom prst="rect">
            <a:avLst/>
          </a:prstGeom>
          <a:noFill/>
        </p:spPr>
        <p:txBody>
          <a:bodyPr wrap="square" rtlCol="0">
            <a:spAutoFit/>
          </a:bodyPr>
          <a:lstStyle/>
          <a:p>
            <a:pPr algn="ctr"/>
            <a:r>
              <a:rPr kumimoji="1" lang="ja-JP" altLang="en-US" sz="2000" b="1" dirty="0">
                <a:latin typeface="UD Digi Kyokasho NK-B" panose="020B0400000000000000" pitchFamily="18" charset="-128"/>
                <a:ea typeface="UD Digi Kyokasho NK-B" panose="020B0400000000000000" pitchFamily="18" charset="-128"/>
              </a:rPr>
              <a:t>ウイルス</a:t>
            </a:r>
            <a:endParaRPr kumimoji="1" lang="en-US" altLang="ja-JP" sz="2000" b="1" dirty="0">
              <a:latin typeface="UD Digi Kyokasho NK-B" panose="020B0400000000000000" pitchFamily="18" charset="-128"/>
              <a:ea typeface="UD Digi Kyokasho NK-B" panose="020B0400000000000000" pitchFamily="18" charset="-128"/>
            </a:endParaRPr>
          </a:p>
          <a:p>
            <a:pPr algn="ctr"/>
            <a:r>
              <a:rPr kumimoji="1" lang="en-US" altLang="ja-JP" sz="2400" b="1" dirty="0">
                <a:latin typeface="UD Digi Kyokasho NK-B" panose="020B0400000000000000" pitchFamily="18" charset="-128"/>
                <a:ea typeface="UD Digi Kyokasho NK-B" panose="020B0400000000000000" pitchFamily="18" charset="-128"/>
              </a:rPr>
              <a:t>DNA</a:t>
            </a:r>
            <a:endParaRPr kumimoji="1" lang="ja-JP" altLang="en-US" sz="2400" b="1" dirty="0">
              <a:latin typeface="UD Digi Kyokasho NK-B" panose="020B0400000000000000" pitchFamily="18" charset="-128"/>
              <a:ea typeface="UD Digi Kyokasho NK-B" panose="020B0400000000000000" pitchFamily="18" charset="-128"/>
            </a:endParaRPr>
          </a:p>
        </p:txBody>
      </p:sp>
      <p:cxnSp>
        <p:nvCxnSpPr>
          <p:cNvPr id="55" name="直線矢印コネクタ 54">
            <a:extLst>
              <a:ext uri="{FF2B5EF4-FFF2-40B4-BE49-F238E27FC236}">
                <a16:creationId xmlns:a16="http://schemas.microsoft.com/office/drawing/2014/main" id="{63E2600E-4E6D-4F51-B50C-C740200DF77E}"/>
              </a:ext>
            </a:extLst>
          </p:cNvPr>
          <p:cNvCxnSpPr>
            <a:cxnSpLocks/>
          </p:cNvCxnSpPr>
          <p:nvPr/>
        </p:nvCxnSpPr>
        <p:spPr>
          <a:xfrm>
            <a:off x="975771" y="559646"/>
            <a:ext cx="0" cy="610804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219FB-CD99-48DF-9222-3314E4AF07E8}"/>
              </a:ext>
            </a:extLst>
          </p:cNvPr>
          <p:cNvSpPr txBox="1"/>
          <p:nvPr/>
        </p:nvSpPr>
        <p:spPr>
          <a:xfrm>
            <a:off x="459510" y="1298462"/>
            <a:ext cx="492443" cy="5158782"/>
          </a:xfrm>
          <a:prstGeom prst="rect">
            <a:avLst/>
          </a:prstGeom>
          <a:noFill/>
        </p:spPr>
        <p:txBody>
          <a:bodyPr vert="eaVert" wrap="square" rtlCol="0">
            <a:spAutoFit/>
          </a:bodyPr>
          <a:lstStyle/>
          <a:p>
            <a:r>
              <a:rPr kumimoji="1" lang="ja-JP" altLang="en-US" sz="2000" dirty="0">
                <a:latin typeface="UD Digi Kyokasho NP-B" panose="02020700000000000000" pitchFamily="18" charset="-128"/>
                <a:ea typeface="UD Digi Kyokasho NP-B" panose="02020700000000000000" pitchFamily="18" charset="-128"/>
              </a:rPr>
              <a:t>コロナウイルスのゲノム情報は約</a:t>
            </a:r>
            <a:r>
              <a:rPr kumimoji="1" lang="en-US" altLang="ja-JP" sz="2000" dirty="0">
                <a:latin typeface="UD Digi Kyokasho NP-B" panose="02020700000000000000" pitchFamily="18" charset="-128"/>
                <a:ea typeface="UD Digi Kyokasho NP-B" panose="02020700000000000000" pitchFamily="18" charset="-128"/>
              </a:rPr>
              <a:t>3</a:t>
            </a:r>
            <a:r>
              <a:rPr lang="ja-JP" altLang="en-US" sz="2000" dirty="0">
                <a:latin typeface="UD Digi Kyokasho NP-B" panose="02020700000000000000" pitchFamily="18" charset="-128"/>
                <a:ea typeface="UD Digi Kyokasho NP-B" panose="02020700000000000000" pitchFamily="18" charset="-128"/>
              </a:rPr>
              <a:t>万塩基</a:t>
            </a:r>
            <a:endParaRPr kumimoji="1" lang="ja-JP" altLang="en-US" sz="2000" dirty="0">
              <a:latin typeface="UD Digi Kyokasho NP-B" panose="02020700000000000000" pitchFamily="18" charset="-128"/>
              <a:ea typeface="UD Digi Kyokasho NP-B" panose="02020700000000000000" pitchFamily="18" charset="-128"/>
            </a:endParaRPr>
          </a:p>
        </p:txBody>
      </p:sp>
      <p:pic>
        <p:nvPicPr>
          <p:cNvPr id="61" name="図 60">
            <a:extLst>
              <a:ext uri="{FF2B5EF4-FFF2-40B4-BE49-F238E27FC236}">
                <a16:creationId xmlns:a16="http://schemas.microsoft.com/office/drawing/2014/main" id="{EF895882-39F0-48A2-94AE-02A578ECBDDA}"/>
              </a:ext>
            </a:extLst>
          </p:cNvPr>
          <p:cNvPicPr>
            <a:picLocks noChangeAspect="1"/>
          </p:cNvPicPr>
          <p:nvPr/>
        </p:nvPicPr>
        <p:blipFill>
          <a:blip r:embed="rId2"/>
          <a:stretch>
            <a:fillRect/>
          </a:stretch>
        </p:blipFill>
        <p:spPr>
          <a:xfrm rot="18528859">
            <a:off x="4123659" y="1435909"/>
            <a:ext cx="1861624" cy="400875"/>
          </a:xfrm>
          <a:prstGeom prst="rect">
            <a:avLst/>
          </a:prstGeom>
          <a:effectLst>
            <a:glow rad="101600">
              <a:schemeClr val="accent2">
                <a:satMod val="175000"/>
                <a:alpha val="40000"/>
              </a:schemeClr>
            </a:glow>
          </a:effectLst>
        </p:spPr>
      </p:pic>
      <p:pic>
        <p:nvPicPr>
          <p:cNvPr id="62" name="図 61">
            <a:extLst>
              <a:ext uri="{FF2B5EF4-FFF2-40B4-BE49-F238E27FC236}">
                <a16:creationId xmlns:a16="http://schemas.microsoft.com/office/drawing/2014/main" id="{4E5048F4-8B9A-48A7-B449-C542788EF4B3}"/>
              </a:ext>
            </a:extLst>
          </p:cNvPr>
          <p:cNvPicPr>
            <a:picLocks noChangeAspect="1"/>
          </p:cNvPicPr>
          <p:nvPr/>
        </p:nvPicPr>
        <p:blipFill>
          <a:blip r:embed="rId2"/>
          <a:stretch>
            <a:fillRect/>
          </a:stretch>
        </p:blipFill>
        <p:spPr>
          <a:xfrm rot="14619516">
            <a:off x="4011151" y="3390920"/>
            <a:ext cx="1698707" cy="420996"/>
          </a:xfrm>
          <a:prstGeom prst="rect">
            <a:avLst/>
          </a:prstGeom>
          <a:effectLst>
            <a:glow rad="101600">
              <a:schemeClr val="accent2">
                <a:satMod val="175000"/>
                <a:alpha val="40000"/>
              </a:schemeClr>
            </a:glow>
          </a:effectLst>
        </p:spPr>
      </p:pic>
      <p:pic>
        <p:nvPicPr>
          <p:cNvPr id="63" name="図 62">
            <a:extLst>
              <a:ext uri="{FF2B5EF4-FFF2-40B4-BE49-F238E27FC236}">
                <a16:creationId xmlns:a16="http://schemas.microsoft.com/office/drawing/2014/main" id="{639FDA92-82DA-4614-B93E-CD46C1BC6F18}"/>
              </a:ext>
            </a:extLst>
          </p:cNvPr>
          <p:cNvPicPr>
            <a:picLocks noChangeAspect="1"/>
          </p:cNvPicPr>
          <p:nvPr/>
        </p:nvPicPr>
        <p:blipFill>
          <a:blip r:embed="rId2"/>
          <a:stretch>
            <a:fillRect/>
          </a:stretch>
        </p:blipFill>
        <p:spPr>
          <a:xfrm rot="17805404">
            <a:off x="3905085" y="5208862"/>
            <a:ext cx="1698707" cy="365793"/>
          </a:xfrm>
          <a:prstGeom prst="rect">
            <a:avLst/>
          </a:prstGeom>
          <a:effectLst>
            <a:glow rad="101600">
              <a:schemeClr val="accent2">
                <a:satMod val="175000"/>
                <a:alpha val="40000"/>
              </a:schemeClr>
            </a:glow>
          </a:effectLst>
        </p:spPr>
      </p:pic>
      <p:cxnSp>
        <p:nvCxnSpPr>
          <p:cNvPr id="65" name="直線矢印コネクタ 64">
            <a:extLst>
              <a:ext uri="{FF2B5EF4-FFF2-40B4-BE49-F238E27FC236}">
                <a16:creationId xmlns:a16="http://schemas.microsoft.com/office/drawing/2014/main" id="{CBF221B7-9398-4588-89FA-C5924FA23DB0}"/>
              </a:ext>
            </a:extLst>
          </p:cNvPr>
          <p:cNvCxnSpPr>
            <a:cxnSpLocks/>
            <a:endCxn id="61" idx="1"/>
          </p:cNvCxnSpPr>
          <p:nvPr/>
        </p:nvCxnSpPr>
        <p:spPr>
          <a:xfrm flipV="1">
            <a:off x="2464796" y="2361618"/>
            <a:ext cx="2006244" cy="373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447A7E3-F8A9-49D4-B01C-79010FF088F2}"/>
              </a:ext>
            </a:extLst>
          </p:cNvPr>
          <p:cNvCxnSpPr>
            <a:cxnSpLocks/>
          </p:cNvCxnSpPr>
          <p:nvPr/>
        </p:nvCxnSpPr>
        <p:spPr>
          <a:xfrm flipV="1">
            <a:off x="2363296" y="1049924"/>
            <a:ext cx="2840879" cy="31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D15FB8E6-C887-47AB-BDB5-68E86BAF2AEB}"/>
              </a:ext>
            </a:extLst>
          </p:cNvPr>
          <p:cNvCxnSpPr>
            <a:cxnSpLocks/>
          </p:cNvCxnSpPr>
          <p:nvPr/>
        </p:nvCxnSpPr>
        <p:spPr>
          <a:xfrm>
            <a:off x="2407189" y="3012939"/>
            <a:ext cx="2063851" cy="33463"/>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8B5AAE-9E1F-412E-82D0-8E1BB3D7E8F9}"/>
              </a:ext>
            </a:extLst>
          </p:cNvPr>
          <p:cNvCxnSpPr>
            <a:cxnSpLocks/>
          </p:cNvCxnSpPr>
          <p:nvPr/>
        </p:nvCxnSpPr>
        <p:spPr>
          <a:xfrm flipV="1">
            <a:off x="2407189" y="4107306"/>
            <a:ext cx="2453315" cy="249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55811FAE-16E3-4FD7-B691-97424C6EB219}"/>
              </a:ext>
            </a:extLst>
          </p:cNvPr>
          <p:cNvCxnSpPr>
            <a:cxnSpLocks/>
          </p:cNvCxnSpPr>
          <p:nvPr/>
        </p:nvCxnSpPr>
        <p:spPr>
          <a:xfrm>
            <a:off x="2666490" y="4538397"/>
            <a:ext cx="2087948" cy="234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1CF11D46-3108-4BD1-BEF2-E797B0EBB20A}"/>
              </a:ext>
            </a:extLst>
          </p:cNvPr>
          <p:cNvCxnSpPr>
            <a:cxnSpLocks/>
            <a:endCxn id="63" idx="1"/>
          </p:cNvCxnSpPr>
          <p:nvPr/>
        </p:nvCxnSpPr>
        <p:spPr>
          <a:xfrm>
            <a:off x="2343823" y="5968991"/>
            <a:ext cx="2028234" cy="181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E47F64C-A1F3-44FD-8204-5E8AF8CA52A8}"/>
              </a:ext>
            </a:extLst>
          </p:cNvPr>
          <p:cNvSpPr txBox="1"/>
          <p:nvPr/>
        </p:nvSpPr>
        <p:spPr>
          <a:xfrm>
            <a:off x="3722054" y="31183"/>
            <a:ext cx="3454400" cy="646331"/>
          </a:xfrm>
          <a:prstGeom prst="rect">
            <a:avLst/>
          </a:prstGeom>
          <a:noFill/>
        </p:spPr>
        <p:txBody>
          <a:bodyPr wrap="square" rtlCol="0">
            <a:spAutoFit/>
          </a:bodyPr>
          <a:lstStyle/>
          <a:p>
            <a:pPr algn="ctr"/>
            <a:r>
              <a:rPr kumimoji="1" lang="en-US" altLang="ja-JP" dirty="0">
                <a:latin typeface="UD Digi Kyokasho NK-B" panose="020B0400000000000000" pitchFamily="18" charset="-128"/>
                <a:ea typeface="UD Digi Kyokasho NK-B" panose="020B0400000000000000" pitchFamily="18" charset="-128"/>
              </a:rPr>
              <a:t>DNA</a:t>
            </a:r>
            <a:r>
              <a:rPr kumimoji="1" lang="ja-JP" altLang="en-US" dirty="0">
                <a:latin typeface="UD Digi Kyokasho NK-B" panose="020B0400000000000000" pitchFamily="18" charset="-128"/>
                <a:ea typeface="UD Digi Kyokasho NK-B" panose="020B0400000000000000" pitchFamily="18" charset="-128"/>
              </a:rPr>
              <a:t>の一部分の</a:t>
            </a:r>
            <a:endParaRPr kumimoji="1" lang="en-US" altLang="ja-JP" dirty="0">
              <a:latin typeface="UD Digi Kyokasho NK-B" panose="020B0400000000000000" pitchFamily="18" charset="-128"/>
              <a:ea typeface="UD Digi Kyokasho NK-B" panose="020B0400000000000000" pitchFamily="18" charset="-128"/>
            </a:endParaRPr>
          </a:p>
          <a:p>
            <a:pPr algn="ctr"/>
            <a:r>
              <a:rPr kumimoji="1" lang="ja-JP" altLang="en-US" dirty="0">
                <a:latin typeface="UD Digi Kyokasho NK-B" panose="020B0400000000000000" pitchFamily="18" charset="-128"/>
                <a:ea typeface="UD Digi Kyokasho NK-B" panose="020B0400000000000000" pitchFamily="18" charset="-128"/>
              </a:rPr>
              <a:t>ゲノム情報を持つ</a:t>
            </a:r>
            <a:r>
              <a:rPr kumimoji="1" lang="en-US" altLang="ja-JP" dirty="0">
                <a:latin typeface="UD Digi Kyokasho NK-B" panose="020B0400000000000000" pitchFamily="18" charset="-128"/>
                <a:ea typeface="UD Digi Kyokasho NK-B" panose="020B0400000000000000" pitchFamily="18" charset="-128"/>
              </a:rPr>
              <a:t>RNA</a:t>
            </a:r>
            <a:endParaRPr kumimoji="1" lang="ja-JP" altLang="en-US" dirty="0">
              <a:latin typeface="UD Digi Kyokasho NK-B" panose="020B0400000000000000" pitchFamily="18" charset="-128"/>
              <a:ea typeface="UD Digi Kyokasho NK-B" panose="020B0400000000000000" pitchFamily="18" charset="-128"/>
            </a:endParaRPr>
          </a:p>
        </p:txBody>
      </p:sp>
      <p:grpSp>
        <p:nvGrpSpPr>
          <p:cNvPr id="87" name="グループ化 86">
            <a:extLst>
              <a:ext uri="{FF2B5EF4-FFF2-40B4-BE49-F238E27FC236}">
                <a16:creationId xmlns:a16="http://schemas.microsoft.com/office/drawing/2014/main" id="{F5098BCC-65ED-4447-8F40-7E38B9679C43}"/>
              </a:ext>
            </a:extLst>
          </p:cNvPr>
          <p:cNvGrpSpPr/>
          <p:nvPr/>
        </p:nvGrpSpPr>
        <p:grpSpPr>
          <a:xfrm rot="16200000">
            <a:off x="7277405" y="3037682"/>
            <a:ext cx="6129870" cy="1373391"/>
            <a:chOff x="1411451" y="3162298"/>
            <a:chExt cx="7130721" cy="1637298"/>
          </a:xfrm>
        </p:grpSpPr>
        <p:grpSp>
          <p:nvGrpSpPr>
            <p:cNvPr id="88" name="グループ化 87">
              <a:extLst>
                <a:ext uri="{FF2B5EF4-FFF2-40B4-BE49-F238E27FC236}">
                  <a16:creationId xmlns:a16="http://schemas.microsoft.com/office/drawing/2014/main" id="{D04EA9DA-EA88-4DC4-9FBE-2B5C2CFE3E56}"/>
                </a:ext>
              </a:extLst>
            </p:cNvPr>
            <p:cNvGrpSpPr/>
            <p:nvPr/>
          </p:nvGrpSpPr>
          <p:grpSpPr>
            <a:xfrm rot="10800000">
              <a:off x="1411451"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134" name="正方形/長方形 3">
                <a:extLst>
                  <a:ext uri="{FF2B5EF4-FFF2-40B4-BE49-F238E27FC236}">
                    <a16:creationId xmlns:a16="http://schemas.microsoft.com/office/drawing/2014/main" id="{F884B481-8EE6-49D2-B06A-9F13667195F1}"/>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3">
                <a:extLst>
                  <a:ext uri="{FF2B5EF4-FFF2-40B4-BE49-F238E27FC236}">
                    <a16:creationId xmlns:a16="http://schemas.microsoft.com/office/drawing/2014/main" id="{A7B61E04-1F1F-4844-952F-F4E96F3256B6}"/>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 name="グループ化 88">
              <a:extLst>
                <a:ext uri="{FF2B5EF4-FFF2-40B4-BE49-F238E27FC236}">
                  <a16:creationId xmlns:a16="http://schemas.microsoft.com/office/drawing/2014/main" id="{50A06874-8BB2-4F59-A9D8-B832077E36A5}"/>
                </a:ext>
              </a:extLst>
            </p:cNvPr>
            <p:cNvGrpSpPr/>
            <p:nvPr/>
          </p:nvGrpSpPr>
          <p:grpSpPr>
            <a:xfrm>
              <a:off x="1524000" y="3162299"/>
              <a:ext cx="3533775" cy="1637297"/>
              <a:chOff x="1238250" y="2505075"/>
              <a:chExt cx="4048127" cy="1970672"/>
            </a:xfrm>
          </p:grpSpPr>
          <p:sp>
            <p:nvSpPr>
              <p:cNvPr id="132" name="正方形/長方形 3">
                <a:extLst>
                  <a:ext uri="{FF2B5EF4-FFF2-40B4-BE49-F238E27FC236}">
                    <a16:creationId xmlns:a16="http://schemas.microsoft.com/office/drawing/2014/main" id="{C29B8EE7-D08E-4B5D-989D-893FF3FDC5BB}"/>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3">
                <a:extLst>
                  <a:ext uri="{FF2B5EF4-FFF2-40B4-BE49-F238E27FC236}">
                    <a16:creationId xmlns:a16="http://schemas.microsoft.com/office/drawing/2014/main" id="{5D87D7CF-968A-4C77-937E-BCD102F84D8B}"/>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3762CA2C-8A61-4933-BD24-77C02DD25C1C}"/>
                </a:ext>
              </a:extLst>
            </p:cNvPr>
            <p:cNvGrpSpPr/>
            <p:nvPr/>
          </p:nvGrpSpPr>
          <p:grpSpPr>
            <a:xfrm rot="10800000">
              <a:off x="4895848" y="3162298"/>
              <a:ext cx="3484397" cy="1637297"/>
              <a:chOff x="1238250" y="2505075"/>
              <a:chExt cx="4048127" cy="1970672"/>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130" name="正方形/長方形 3">
                <a:extLst>
                  <a:ext uri="{FF2B5EF4-FFF2-40B4-BE49-F238E27FC236}">
                    <a16:creationId xmlns:a16="http://schemas.microsoft.com/office/drawing/2014/main" id="{1B0A9406-7762-4694-BAD7-6C9A86BB02A8}"/>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3">
                <a:extLst>
                  <a:ext uri="{FF2B5EF4-FFF2-40B4-BE49-F238E27FC236}">
                    <a16:creationId xmlns:a16="http://schemas.microsoft.com/office/drawing/2014/main" id="{705D7848-4E23-4963-A032-DC1A8104863F}"/>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60EC451B-1D08-44AB-BC7B-1247ABD5FDA4}"/>
                </a:ext>
              </a:extLst>
            </p:cNvPr>
            <p:cNvGrpSpPr/>
            <p:nvPr/>
          </p:nvGrpSpPr>
          <p:grpSpPr>
            <a:xfrm>
              <a:off x="5008397" y="3162299"/>
              <a:ext cx="3533775" cy="1637297"/>
              <a:chOff x="1238250" y="2505075"/>
              <a:chExt cx="4048127" cy="1970672"/>
            </a:xfrm>
          </p:grpSpPr>
          <p:sp>
            <p:nvSpPr>
              <p:cNvPr id="128" name="正方形/長方形 3">
                <a:extLst>
                  <a:ext uri="{FF2B5EF4-FFF2-40B4-BE49-F238E27FC236}">
                    <a16:creationId xmlns:a16="http://schemas.microsoft.com/office/drawing/2014/main" id="{5B47A134-2C52-4E6B-95A3-AAAB613DC540}"/>
                  </a:ext>
                </a:extLst>
              </p:cNvPr>
              <p:cNvSpPr/>
              <p:nvPr/>
            </p:nvSpPr>
            <p:spPr>
              <a:xfrm>
                <a:off x="1238250" y="2505075"/>
                <a:ext cx="1997242" cy="1970671"/>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3">
                <a:extLst>
                  <a:ext uri="{FF2B5EF4-FFF2-40B4-BE49-F238E27FC236}">
                    <a16:creationId xmlns:a16="http://schemas.microsoft.com/office/drawing/2014/main" id="{4EA65844-28A7-4E6D-8749-00A85F04AFFF}"/>
                  </a:ext>
                </a:extLst>
              </p:cNvPr>
              <p:cNvSpPr/>
              <p:nvPr/>
            </p:nvSpPr>
            <p:spPr>
              <a:xfrm flipH="1">
                <a:off x="3149767" y="2505075"/>
                <a:ext cx="2136610" cy="1970672"/>
              </a:xfrm>
              <a:custGeom>
                <a:avLst/>
                <a:gdLst>
                  <a:gd name="connsiteX0" fmla="*/ 0 w 336884"/>
                  <a:gd name="connsiteY0" fmla="*/ 0 h 3104147"/>
                  <a:gd name="connsiteX1" fmla="*/ 336884 w 336884"/>
                  <a:gd name="connsiteY1" fmla="*/ 0 h 3104147"/>
                  <a:gd name="connsiteX2" fmla="*/ 336884 w 336884"/>
                  <a:gd name="connsiteY2" fmla="*/ 3104147 h 3104147"/>
                  <a:gd name="connsiteX3" fmla="*/ 0 w 336884"/>
                  <a:gd name="connsiteY3" fmla="*/ 3104147 h 3104147"/>
                  <a:gd name="connsiteX4" fmla="*/ 0 w 336884"/>
                  <a:gd name="connsiteY4" fmla="*/ 0 h 3104147"/>
                  <a:gd name="connsiteX0" fmla="*/ 721895 w 1058779"/>
                  <a:gd name="connsiteY0" fmla="*/ 0 h 3104147"/>
                  <a:gd name="connsiteX1" fmla="*/ 0 w 1058779"/>
                  <a:gd name="connsiteY1" fmla="*/ 160421 h 3104147"/>
                  <a:gd name="connsiteX2" fmla="*/ 1058779 w 1058779"/>
                  <a:gd name="connsiteY2" fmla="*/ 3104147 h 3104147"/>
                  <a:gd name="connsiteX3" fmla="*/ 721895 w 1058779"/>
                  <a:gd name="connsiteY3" fmla="*/ 3104147 h 3104147"/>
                  <a:gd name="connsiteX4" fmla="*/ 721895 w 1058779"/>
                  <a:gd name="connsiteY4" fmla="*/ 0 h 3104147"/>
                  <a:gd name="connsiteX0" fmla="*/ 0 w 393032"/>
                  <a:gd name="connsiteY0" fmla="*/ 0 h 3104147"/>
                  <a:gd name="connsiteX1" fmla="*/ 393032 w 393032"/>
                  <a:gd name="connsiteY1" fmla="*/ 40105 h 3104147"/>
                  <a:gd name="connsiteX2" fmla="*/ 336884 w 393032"/>
                  <a:gd name="connsiteY2" fmla="*/ 3104147 h 3104147"/>
                  <a:gd name="connsiteX3" fmla="*/ 0 w 393032"/>
                  <a:gd name="connsiteY3" fmla="*/ 3104147 h 3104147"/>
                  <a:gd name="connsiteX4" fmla="*/ 0 w 393032"/>
                  <a:gd name="connsiteY4" fmla="*/ 0 h 3104147"/>
                  <a:gd name="connsiteX0" fmla="*/ 0 w 2189748"/>
                  <a:gd name="connsiteY0" fmla="*/ 441158 h 3064042"/>
                  <a:gd name="connsiteX1" fmla="*/ 2189748 w 2189748"/>
                  <a:gd name="connsiteY1" fmla="*/ 0 h 3064042"/>
                  <a:gd name="connsiteX2" fmla="*/ 2133600 w 2189748"/>
                  <a:gd name="connsiteY2" fmla="*/ 3064042 h 3064042"/>
                  <a:gd name="connsiteX3" fmla="*/ 1796716 w 2189748"/>
                  <a:gd name="connsiteY3" fmla="*/ 3064042 h 3064042"/>
                  <a:gd name="connsiteX4" fmla="*/ 0 w 2189748"/>
                  <a:gd name="connsiteY4" fmla="*/ 441158 h 3064042"/>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385011 w 2133600"/>
                  <a:gd name="connsiteY1" fmla="*/ 0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622884"/>
                  <a:gd name="connsiteX1" fmla="*/ 529390 w 2133600"/>
                  <a:gd name="connsiteY1" fmla="*/ 88232 h 2622884"/>
                  <a:gd name="connsiteX2" fmla="*/ 2133600 w 2133600"/>
                  <a:gd name="connsiteY2" fmla="*/ 2622884 h 2622884"/>
                  <a:gd name="connsiteX3" fmla="*/ 1796716 w 2133600"/>
                  <a:gd name="connsiteY3" fmla="*/ 2622884 h 2622884"/>
                  <a:gd name="connsiteX4" fmla="*/ 0 w 2133600"/>
                  <a:gd name="connsiteY4" fmla="*/ 0 h 2622884"/>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529390 w 2133600"/>
                  <a:gd name="connsiteY1" fmla="*/ 8021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33600"/>
                  <a:gd name="connsiteY0" fmla="*/ 0 h 2542673"/>
                  <a:gd name="connsiteX1" fmla="*/ 417095 w 2133600"/>
                  <a:gd name="connsiteY1" fmla="*/ 40105 h 2542673"/>
                  <a:gd name="connsiteX2" fmla="*/ 2133600 w 2133600"/>
                  <a:gd name="connsiteY2" fmla="*/ 2542673 h 2542673"/>
                  <a:gd name="connsiteX3" fmla="*/ 1796716 w 2133600"/>
                  <a:gd name="connsiteY3" fmla="*/ 2542673 h 2542673"/>
                  <a:gd name="connsiteX4" fmla="*/ 0 w 2133600"/>
                  <a:gd name="connsiteY4" fmla="*/ 0 h 2542673"/>
                  <a:gd name="connsiteX0" fmla="*/ 0 w 2125578"/>
                  <a:gd name="connsiteY0" fmla="*/ 0 h 2510589"/>
                  <a:gd name="connsiteX1" fmla="*/ 409073 w 2125578"/>
                  <a:gd name="connsiteY1" fmla="*/ 8021 h 2510589"/>
                  <a:gd name="connsiteX2" fmla="*/ 2125578 w 2125578"/>
                  <a:gd name="connsiteY2" fmla="*/ 2510589 h 2510589"/>
                  <a:gd name="connsiteX3" fmla="*/ 1788694 w 2125578"/>
                  <a:gd name="connsiteY3" fmla="*/ 2510589 h 2510589"/>
                  <a:gd name="connsiteX4" fmla="*/ 0 w 2125578"/>
                  <a:gd name="connsiteY4" fmla="*/ 0 h 2510589"/>
                  <a:gd name="connsiteX0" fmla="*/ 0 w 2117557"/>
                  <a:gd name="connsiteY0" fmla="*/ 0 h 2510589"/>
                  <a:gd name="connsiteX1" fmla="*/ 401052 w 2117557"/>
                  <a:gd name="connsiteY1" fmla="*/ 8021 h 2510589"/>
                  <a:gd name="connsiteX2" fmla="*/ 2117557 w 2117557"/>
                  <a:gd name="connsiteY2" fmla="*/ 2510589 h 2510589"/>
                  <a:gd name="connsiteX3" fmla="*/ 1780673 w 2117557"/>
                  <a:gd name="connsiteY3" fmla="*/ 2510589 h 2510589"/>
                  <a:gd name="connsiteX4" fmla="*/ 0 w 2117557"/>
                  <a:gd name="connsiteY4" fmla="*/ 0 h 2510589"/>
                  <a:gd name="connsiteX0" fmla="*/ 0 w 2117557"/>
                  <a:gd name="connsiteY0" fmla="*/ 16042 h 2502568"/>
                  <a:gd name="connsiteX1" fmla="*/ 401052 w 2117557"/>
                  <a:gd name="connsiteY1" fmla="*/ 0 h 2502568"/>
                  <a:gd name="connsiteX2" fmla="*/ 2117557 w 2117557"/>
                  <a:gd name="connsiteY2" fmla="*/ 2502568 h 2502568"/>
                  <a:gd name="connsiteX3" fmla="*/ 1780673 w 2117557"/>
                  <a:gd name="connsiteY3" fmla="*/ 2502568 h 2502568"/>
                  <a:gd name="connsiteX4" fmla="*/ 0 w 2117557"/>
                  <a:gd name="connsiteY4" fmla="*/ 16042 h 2502568"/>
                  <a:gd name="connsiteX0" fmla="*/ 0 w 2109536"/>
                  <a:gd name="connsiteY0" fmla="*/ 0 h 2510589"/>
                  <a:gd name="connsiteX1" fmla="*/ 393031 w 2109536"/>
                  <a:gd name="connsiteY1" fmla="*/ 8021 h 2510589"/>
                  <a:gd name="connsiteX2" fmla="*/ 2109536 w 2109536"/>
                  <a:gd name="connsiteY2" fmla="*/ 2510589 h 2510589"/>
                  <a:gd name="connsiteX3" fmla="*/ 1772652 w 2109536"/>
                  <a:gd name="connsiteY3" fmla="*/ 2510589 h 2510589"/>
                  <a:gd name="connsiteX4" fmla="*/ 0 w 2109536"/>
                  <a:gd name="connsiteY4" fmla="*/ 0 h 2510589"/>
                  <a:gd name="connsiteX0" fmla="*/ 0 w 2109536"/>
                  <a:gd name="connsiteY0" fmla="*/ 0 h 2502568"/>
                  <a:gd name="connsiteX1" fmla="*/ 393031 w 2109536"/>
                  <a:gd name="connsiteY1" fmla="*/ 0 h 2502568"/>
                  <a:gd name="connsiteX2" fmla="*/ 2109536 w 2109536"/>
                  <a:gd name="connsiteY2" fmla="*/ 2502568 h 2502568"/>
                  <a:gd name="connsiteX3" fmla="*/ 1772652 w 2109536"/>
                  <a:gd name="connsiteY3" fmla="*/ 2502568 h 2502568"/>
                  <a:gd name="connsiteX4" fmla="*/ 0 w 2109536"/>
                  <a:gd name="connsiteY4" fmla="*/ 0 h 2502568"/>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772652 w 2109536"/>
                  <a:gd name="connsiteY3" fmla="*/ 2510589 h 2510589"/>
                  <a:gd name="connsiteX4" fmla="*/ 0 w 2109536"/>
                  <a:gd name="connsiteY4" fmla="*/ 8021 h 2510589"/>
                  <a:gd name="connsiteX0" fmla="*/ 0 w 2109536"/>
                  <a:gd name="connsiteY0" fmla="*/ 8021 h 2510589"/>
                  <a:gd name="connsiteX1" fmla="*/ 441158 w 2109536"/>
                  <a:gd name="connsiteY1" fmla="*/ 0 h 2510589"/>
                  <a:gd name="connsiteX2" fmla="*/ 2109536 w 2109536"/>
                  <a:gd name="connsiteY2" fmla="*/ 2510589 h 2510589"/>
                  <a:gd name="connsiteX3" fmla="*/ 1820779 w 2109536"/>
                  <a:gd name="connsiteY3" fmla="*/ 2510589 h 2510589"/>
                  <a:gd name="connsiteX4" fmla="*/ 0 w 2109536"/>
                  <a:gd name="connsiteY4" fmla="*/ 8021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10589"/>
                  <a:gd name="connsiteX1" fmla="*/ 328864 w 1997242"/>
                  <a:gd name="connsiteY1" fmla="*/ 0 h 2510589"/>
                  <a:gd name="connsiteX2" fmla="*/ 1997242 w 1997242"/>
                  <a:gd name="connsiteY2" fmla="*/ 2510589 h 2510589"/>
                  <a:gd name="connsiteX3" fmla="*/ 1708485 w 1997242"/>
                  <a:gd name="connsiteY3" fmla="*/ 2510589 h 2510589"/>
                  <a:gd name="connsiteX4" fmla="*/ 0 w 1997242"/>
                  <a:gd name="connsiteY4" fmla="*/ 0 h 2510589"/>
                  <a:gd name="connsiteX0" fmla="*/ 0 w 1997242"/>
                  <a:gd name="connsiteY0" fmla="*/ 0 h 2526631"/>
                  <a:gd name="connsiteX1" fmla="*/ 328864 w 1997242"/>
                  <a:gd name="connsiteY1" fmla="*/ 0 h 2526631"/>
                  <a:gd name="connsiteX2" fmla="*/ 1997242 w 1997242"/>
                  <a:gd name="connsiteY2" fmla="*/ 2510589 h 2526631"/>
                  <a:gd name="connsiteX3" fmla="*/ 1588170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26631"/>
                  <a:gd name="connsiteX1" fmla="*/ 328864 w 1997242"/>
                  <a:gd name="connsiteY1" fmla="*/ 0 h 2526631"/>
                  <a:gd name="connsiteX2" fmla="*/ 1997242 w 1997242"/>
                  <a:gd name="connsiteY2" fmla="*/ 2510589 h 2526631"/>
                  <a:gd name="connsiteX3" fmla="*/ 1676402 w 1997242"/>
                  <a:gd name="connsiteY3" fmla="*/ 2526631 h 2526631"/>
                  <a:gd name="connsiteX4" fmla="*/ 0 w 1997242"/>
                  <a:gd name="connsiteY4" fmla="*/ 0 h 2526631"/>
                  <a:gd name="connsiteX0" fmla="*/ 0 w 1997242"/>
                  <a:gd name="connsiteY0" fmla="*/ 0 h 2510589"/>
                  <a:gd name="connsiteX1" fmla="*/ 328864 w 1997242"/>
                  <a:gd name="connsiteY1" fmla="*/ 0 h 2510589"/>
                  <a:gd name="connsiteX2" fmla="*/ 1997242 w 1997242"/>
                  <a:gd name="connsiteY2" fmla="*/ 2510589 h 2510589"/>
                  <a:gd name="connsiteX3" fmla="*/ 1668381 w 1997242"/>
                  <a:gd name="connsiteY3" fmla="*/ 2490277 h 2510589"/>
                  <a:gd name="connsiteX4" fmla="*/ 0 w 1997242"/>
                  <a:gd name="connsiteY4" fmla="*/ 0 h 2510589"/>
                  <a:gd name="connsiteX0" fmla="*/ 0 w 1997242"/>
                  <a:gd name="connsiteY0" fmla="*/ 0 h 2517543"/>
                  <a:gd name="connsiteX1" fmla="*/ 328864 w 1997242"/>
                  <a:gd name="connsiteY1" fmla="*/ 0 h 2517543"/>
                  <a:gd name="connsiteX2" fmla="*/ 1997242 w 1997242"/>
                  <a:gd name="connsiteY2" fmla="*/ 2510589 h 2517543"/>
                  <a:gd name="connsiteX3" fmla="*/ 1668381 w 1997242"/>
                  <a:gd name="connsiteY3" fmla="*/ 2517543 h 2517543"/>
                  <a:gd name="connsiteX4" fmla="*/ 0 w 1997242"/>
                  <a:gd name="connsiteY4" fmla="*/ 0 h 25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242" h="2517543">
                    <a:moveTo>
                      <a:pt x="0" y="0"/>
                    </a:moveTo>
                    <a:lnTo>
                      <a:pt x="328864" y="0"/>
                    </a:lnTo>
                    <a:cubicBezTo>
                      <a:pt x="1007980" y="256675"/>
                      <a:pt x="989263" y="1820778"/>
                      <a:pt x="1997242" y="2510589"/>
                    </a:cubicBezTo>
                    <a:cubicBezTo>
                      <a:pt x="1764631" y="2502568"/>
                      <a:pt x="1780676" y="2517543"/>
                      <a:pt x="1668381" y="2517543"/>
                    </a:cubicBezTo>
                    <a:cubicBezTo>
                      <a:pt x="1005308" y="2188679"/>
                      <a:pt x="743284" y="280738"/>
                      <a:pt x="0" y="0"/>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2BC6B057-ED67-452E-86AD-66713B397C57}"/>
                </a:ext>
              </a:extLst>
            </p:cNvPr>
            <p:cNvGrpSpPr/>
            <p:nvPr/>
          </p:nvGrpSpPr>
          <p:grpSpPr>
            <a:xfrm>
              <a:off x="2713751" y="3429000"/>
              <a:ext cx="110969" cy="1113921"/>
              <a:chOff x="4095749" y="852489"/>
              <a:chExt cx="161925" cy="1619248"/>
            </a:xfrm>
          </p:grpSpPr>
          <p:sp>
            <p:nvSpPr>
              <p:cNvPr id="126" name="角丸四角形 16">
                <a:extLst>
                  <a:ext uri="{FF2B5EF4-FFF2-40B4-BE49-F238E27FC236}">
                    <a16:creationId xmlns:a16="http://schemas.microsoft.com/office/drawing/2014/main" id="{C5867B29-737E-464C-8C5E-023185B9454E}"/>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角丸四角形 16">
                <a:extLst>
                  <a:ext uri="{FF2B5EF4-FFF2-40B4-BE49-F238E27FC236}">
                    <a16:creationId xmlns:a16="http://schemas.microsoft.com/office/drawing/2014/main" id="{9B366C71-F75A-415E-B4B2-BD3AACB7253A}"/>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 name="グループ化 92">
              <a:extLst>
                <a:ext uri="{FF2B5EF4-FFF2-40B4-BE49-F238E27FC236}">
                  <a16:creationId xmlns:a16="http://schemas.microsoft.com/office/drawing/2014/main" id="{C1220E2B-F4BA-4B6A-AD98-2C3C98E377BB}"/>
                </a:ext>
              </a:extLst>
            </p:cNvPr>
            <p:cNvGrpSpPr/>
            <p:nvPr/>
          </p:nvGrpSpPr>
          <p:grpSpPr>
            <a:xfrm>
              <a:off x="3014808" y="3276598"/>
              <a:ext cx="124732" cy="1408695"/>
              <a:chOff x="4733922" y="852487"/>
              <a:chExt cx="161925" cy="1619249"/>
            </a:xfrm>
          </p:grpSpPr>
          <p:sp>
            <p:nvSpPr>
              <p:cNvPr id="124" name="角丸四角形 16">
                <a:extLst>
                  <a:ext uri="{FF2B5EF4-FFF2-40B4-BE49-F238E27FC236}">
                    <a16:creationId xmlns:a16="http://schemas.microsoft.com/office/drawing/2014/main" id="{51FCCED6-5928-4F61-8E06-9CC3A830D1E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角丸四角形 16">
                <a:extLst>
                  <a:ext uri="{FF2B5EF4-FFF2-40B4-BE49-F238E27FC236}">
                    <a16:creationId xmlns:a16="http://schemas.microsoft.com/office/drawing/2014/main" id="{5978F98B-9673-4700-91AC-BE28C8D4B21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F7543C03-066B-489B-8D62-A66D04CD2171}"/>
                </a:ext>
              </a:extLst>
            </p:cNvPr>
            <p:cNvGrpSpPr/>
            <p:nvPr/>
          </p:nvGrpSpPr>
          <p:grpSpPr>
            <a:xfrm>
              <a:off x="3374699" y="3343276"/>
              <a:ext cx="116856" cy="1342018"/>
              <a:chOff x="4095749" y="852489"/>
              <a:chExt cx="161925" cy="1619248"/>
            </a:xfrm>
          </p:grpSpPr>
          <p:sp>
            <p:nvSpPr>
              <p:cNvPr id="122" name="角丸四角形 16">
                <a:extLst>
                  <a:ext uri="{FF2B5EF4-FFF2-40B4-BE49-F238E27FC236}">
                    <a16:creationId xmlns:a16="http://schemas.microsoft.com/office/drawing/2014/main" id="{10E48DE3-47C3-4317-92BC-77BB75204626}"/>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角丸四角形 16">
                <a:extLst>
                  <a:ext uri="{FF2B5EF4-FFF2-40B4-BE49-F238E27FC236}">
                    <a16:creationId xmlns:a16="http://schemas.microsoft.com/office/drawing/2014/main" id="{33051CD7-B92D-4053-8462-4E5A306CF918}"/>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 name="グループ化 94">
              <a:extLst>
                <a:ext uri="{FF2B5EF4-FFF2-40B4-BE49-F238E27FC236}">
                  <a16:creationId xmlns:a16="http://schemas.microsoft.com/office/drawing/2014/main" id="{AF0DFB44-2AA2-411D-9CD1-82DCFAA901E3}"/>
                </a:ext>
              </a:extLst>
            </p:cNvPr>
            <p:cNvGrpSpPr/>
            <p:nvPr/>
          </p:nvGrpSpPr>
          <p:grpSpPr>
            <a:xfrm>
              <a:off x="3750496" y="3605213"/>
              <a:ext cx="88856" cy="818143"/>
              <a:chOff x="4733922" y="852487"/>
              <a:chExt cx="161925" cy="1619249"/>
            </a:xfrm>
          </p:grpSpPr>
          <p:sp>
            <p:nvSpPr>
              <p:cNvPr id="120" name="角丸四角形 16">
                <a:extLst>
                  <a:ext uri="{FF2B5EF4-FFF2-40B4-BE49-F238E27FC236}">
                    <a16:creationId xmlns:a16="http://schemas.microsoft.com/office/drawing/2014/main" id="{070FA074-BBCB-4933-92A3-05848D2DB368}"/>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角丸四角形 16">
                <a:extLst>
                  <a:ext uri="{FF2B5EF4-FFF2-40B4-BE49-F238E27FC236}">
                    <a16:creationId xmlns:a16="http://schemas.microsoft.com/office/drawing/2014/main" id="{3E0A371E-888D-4148-BA64-A1726195D3E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 name="グループ化 95">
              <a:extLst>
                <a:ext uri="{FF2B5EF4-FFF2-40B4-BE49-F238E27FC236}">
                  <a16:creationId xmlns:a16="http://schemas.microsoft.com/office/drawing/2014/main" id="{6A4943E8-F645-4528-926C-A32A7A174DEF}"/>
                </a:ext>
              </a:extLst>
            </p:cNvPr>
            <p:cNvGrpSpPr/>
            <p:nvPr/>
          </p:nvGrpSpPr>
          <p:grpSpPr>
            <a:xfrm>
              <a:off x="4464969" y="3429000"/>
              <a:ext cx="110969" cy="1113921"/>
              <a:chOff x="4095749" y="852489"/>
              <a:chExt cx="161925" cy="1619248"/>
            </a:xfrm>
          </p:grpSpPr>
          <p:sp>
            <p:nvSpPr>
              <p:cNvPr id="118" name="角丸四角形 16">
                <a:extLst>
                  <a:ext uri="{FF2B5EF4-FFF2-40B4-BE49-F238E27FC236}">
                    <a16:creationId xmlns:a16="http://schemas.microsoft.com/office/drawing/2014/main" id="{6E6E372C-476E-4744-BC68-2EEDC0D799E4}"/>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16">
                <a:extLst>
                  <a:ext uri="{FF2B5EF4-FFF2-40B4-BE49-F238E27FC236}">
                    <a16:creationId xmlns:a16="http://schemas.microsoft.com/office/drawing/2014/main" id="{3E7441B1-F4A9-4207-AF44-3EDE8C29DFEF}"/>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7" name="グループ化 96">
              <a:extLst>
                <a:ext uri="{FF2B5EF4-FFF2-40B4-BE49-F238E27FC236}">
                  <a16:creationId xmlns:a16="http://schemas.microsoft.com/office/drawing/2014/main" id="{B291F395-8F2E-43D8-BC39-0A3475EA71F4}"/>
                </a:ext>
              </a:extLst>
            </p:cNvPr>
            <p:cNvGrpSpPr/>
            <p:nvPr/>
          </p:nvGrpSpPr>
          <p:grpSpPr>
            <a:xfrm>
              <a:off x="4766026" y="3276598"/>
              <a:ext cx="124732" cy="1408695"/>
              <a:chOff x="4733922" y="852487"/>
              <a:chExt cx="161925" cy="1619249"/>
            </a:xfrm>
          </p:grpSpPr>
          <p:sp>
            <p:nvSpPr>
              <p:cNvPr id="116" name="角丸四角形 16">
                <a:extLst>
                  <a:ext uri="{FF2B5EF4-FFF2-40B4-BE49-F238E27FC236}">
                    <a16:creationId xmlns:a16="http://schemas.microsoft.com/office/drawing/2014/main" id="{E4097008-FD2E-4139-96CD-A6528C10192D}"/>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角丸四角形 16">
                <a:extLst>
                  <a:ext uri="{FF2B5EF4-FFF2-40B4-BE49-F238E27FC236}">
                    <a16:creationId xmlns:a16="http://schemas.microsoft.com/office/drawing/2014/main" id="{09990B47-21D9-4B19-8810-A6F578093D5A}"/>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 name="グループ化 97">
              <a:extLst>
                <a:ext uri="{FF2B5EF4-FFF2-40B4-BE49-F238E27FC236}">
                  <a16:creationId xmlns:a16="http://schemas.microsoft.com/office/drawing/2014/main" id="{B4906DA6-5AD0-4DC4-B390-2BF0C2109E25}"/>
                </a:ext>
              </a:extLst>
            </p:cNvPr>
            <p:cNvGrpSpPr/>
            <p:nvPr/>
          </p:nvGrpSpPr>
          <p:grpSpPr>
            <a:xfrm>
              <a:off x="5125917" y="3343276"/>
              <a:ext cx="116856" cy="1342018"/>
              <a:chOff x="4095749" y="852489"/>
              <a:chExt cx="161925" cy="1619248"/>
            </a:xfrm>
          </p:grpSpPr>
          <p:sp>
            <p:nvSpPr>
              <p:cNvPr id="114" name="角丸四角形 16">
                <a:extLst>
                  <a:ext uri="{FF2B5EF4-FFF2-40B4-BE49-F238E27FC236}">
                    <a16:creationId xmlns:a16="http://schemas.microsoft.com/office/drawing/2014/main" id="{CBF1BFD2-ED0A-43C9-A5E2-63E428E9DD6B}"/>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角丸四角形 16">
                <a:extLst>
                  <a:ext uri="{FF2B5EF4-FFF2-40B4-BE49-F238E27FC236}">
                    <a16:creationId xmlns:a16="http://schemas.microsoft.com/office/drawing/2014/main" id="{A2D413F6-05F8-4C95-9303-946677BF7722}"/>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7DEE3B02-E929-4C86-99AC-DF224170D8AE}"/>
                </a:ext>
              </a:extLst>
            </p:cNvPr>
            <p:cNvGrpSpPr/>
            <p:nvPr/>
          </p:nvGrpSpPr>
          <p:grpSpPr>
            <a:xfrm>
              <a:off x="5501714" y="3605213"/>
              <a:ext cx="88856" cy="818143"/>
              <a:chOff x="4733922" y="852487"/>
              <a:chExt cx="161925" cy="1619249"/>
            </a:xfrm>
          </p:grpSpPr>
          <p:sp>
            <p:nvSpPr>
              <p:cNvPr id="112" name="角丸四角形 16">
                <a:extLst>
                  <a:ext uri="{FF2B5EF4-FFF2-40B4-BE49-F238E27FC236}">
                    <a16:creationId xmlns:a16="http://schemas.microsoft.com/office/drawing/2014/main" id="{E5A11A72-22E3-448A-97EF-36D8C98B719C}"/>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角丸四角形 16">
                <a:extLst>
                  <a:ext uri="{FF2B5EF4-FFF2-40B4-BE49-F238E27FC236}">
                    <a16:creationId xmlns:a16="http://schemas.microsoft.com/office/drawing/2014/main" id="{604D1A20-C185-4BD0-8E9B-2AE496C90A00}"/>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1D185A95-2A29-4FF7-BFAF-33B974EACDC8}"/>
                </a:ext>
              </a:extLst>
            </p:cNvPr>
            <p:cNvGrpSpPr/>
            <p:nvPr/>
          </p:nvGrpSpPr>
          <p:grpSpPr>
            <a:xfrm>
              <a:off x="6180595" y="3429000"/>
              <a:ext cx="110969" cy="1113921"/>
              <a:chOff x="4095749" y="852489"/>
              <a:chExt cx="161925" cy="1619248"/>
            </a:xfrm>
          </p:grpSpPr>
          <p:sp>
            <p:nvSpPr>
              <p:cNvPr id="110" name="角丸四角形 16">
                <a:extLst>
                  <a:ext uri="{FF2B5EF4-FFF2-40B4-BE49-F238E27FC236}">
                    <a16:creationId xmlns:a16="http://schemas.microsoft.com/office/drawing/2014/main" id="{D63FBADF-A92C-4A05-98FB-E24996537118}"/>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角丸四角形 16">
                <a:extLst>
                  <a:ext uri="{FF2B5EF4-FFF2-40B4-BE49-F238E27FC236}">
                    <a16:creationId xmlns:a16="http://schemas.microsoft.com/office/drawing/2014/main" id="{F1506C7C-4A3E-4C04-A2C1-BB2CA2CF2527}"/>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3F2AB99B-53C2-4A16-8999-CFB65DE331A6}"/>
                </a:ext>
              </a:extLst>
            </p:cNvPr>
            <p:cNvGrpSpPr/>
            <p:nvPr/>
          </p:nvGrpSpPr>
          <p:grpSpPr>
            <a:xfrm>
              <a:off x="6481652" y="3276598"/>
              <a:ext cx="124732" cy="1408695"/>
              <a:chOff x="4733922" y="852487"/>
              <a:chExt cx="161925" cy="1619249"/>
            </a:xfrm>
          </p:grpSpPr>
          <p:sp>
            <p:nvSpPr>
              <p:cNvPr id="108" name="角丸四角形 16">
                <a:extLst>
                  <a:ext uri="{FF2B5EF4-FFF2-40B4-BE49-F238E27FC236}">
                    <a16:creationId xmlns:a16="http://schemas.microsoft.com/office/drawing/2014/main" id="{0EDF2CD8-14DF-4395-9516-10E1DDBA0DD4}"/>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角丸四角形 16">
                <a:extLst>
                  <a:ext uri="{FF2B5EF4-FFF2-40B4-BE49-F238E27FC236}">
                    <a16:creationId xmlns:a16="http://schemas.microsoft.com/office/drawing/2014/main" id="{6195A77E-6CAF-47BE-A783-E4261D51D9D9}"/>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 name="グループ化 101">
              <a:extLst>
                <a:ext uri="{FF2B5EF4-FFF2-40B4-BE49-F238E27FC236}">
                  <a16:creationId xmlns:a16="http://schemas.microsoft.com/office/drawing/2014/main" id="{C9BF4705-09C0-429F-B693-6845D9DE0490}"/>
                </a:ext>
              </a:extLst>
            </p:cNvPr>
            <p:cNvGrpSpPr/>
            <p:nvPr/>
          </p:nvGrpSpPr>
          <p:grpSpPr>
            <a:xfrm>
              <a:off x="6841543" y="3343276"/>
              <a:ext cx="116856" cy="1342018"/>
              <a:chOff x="4095749" y="852489"/>
              <a:chExt cx="161925" cy="1619248"/>
            </a:xfrm>
          </p:grpSpPr>
          <p:sp>
            <p:nvSpPr>
              <p:cNvPr id="106" name="角丸四角形 16">
                <a:extLst>
                  <a:ext uri="{FF2B5EF4-FFF2-40B4-BE49-F238E27FC236}">
                    <a16:creationId xmlns:a16="http://schemas.microsoft.com/office/drawing/2014/main" id="{32A0FA98-6E9A-4467-8E43-6F4F1AEBCA6C}"/>
                  </a:ext>
                </a:extLst>
              </p:cNvPr>
              <p:cNvSpPr/>
              <p:nvPr/>
            </p:nvSpPr>
            <p:spPr>
              <a:xfrm>
                <a:off x="4095749" y="852489"/>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角丸四角形 16">
                <a:extLst>
                  <a:ext uri="{FF2B5EF4-FFF2-40B4-BE49-F238E27FC236}">
                    <a16:creationId xmlns:a16="http://schemas.microsoft.com/office/drawing/2014/main" id="{E4B6EEEE-DD86-4C22-A572-4235372696CE}"/>
                  </a:ext>
                </a:extLst>
              </p:cNvPr>
              <p:cNvSpPr/>
              <p:nvPr/>
            </p:nvSpPr>
            <p:spPr>
              <a:xfrm>
                <a:off x="4095749" y="1662113"/>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 name="グループ化 102">
              <a:extLst>
                <a:ext uri="{FF2B5EF4-FFF2-40B4-BE49-F238E27FC236}">
                  <a16:creationId xmlns:a16="http://schemas.microsoft.com/office/drawing/2014/main" id="{9A892627-5D5E-475B-8998-83FA89D70363}"/>
                </a:ext>
              </a:extLst>
            </p:cNvPr>
            <p:cNvGrpSpPr/>
            <p:nvPr/>
          </p:nvGrpSpPr>
          <p:grpSpPr>
            <a:xfrm>
              <a:off x="7217340" y="3605213"/>
              <a:ext cx="88856" cy="818143"/>
              <a:chOff x="4733922" y="852487"/>
              <a:chExt cx="161925" cy="1619249"/>
            </a:xfrm>
          </p:grpSpPr>
          <p:sp>
            <p:nvSpPr>
              <p:cNvPr id="104" name="角丸四角形 16">
                <a:extLst>
                  <a:ext uri="{FF2B5EF4-FFF2-40B4-BE49-F238E27FC236}">
                    <a16:creationId xmlns:a16="http://schemas.microsoft.com/office/drawing/2014/main" id="{09B44235-0824-4A7C-9F13-CFAABAA9495A}"/>
                  </a:ext>
                </a:extLst>
              </p:cNvPr>
              <p:cNvSpPr/>
              <p:nvPr/>
            </p:nvSpPr>
            <p:spPr>
              <a:xfrm>
                <a:off x="4733922" y="852487"/>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6">
                <a:extLst>
                  <a:ext uri="{FF2B5EF4-FFF2-40B4-BE49-F238E27FC236}">
                    <a16:creationId xmlns:a16="http://schemas.microsoft.com/office/drawing/2014/main" id="{CEDD4123-3D37-4A5B-A233-648B723A4387}"/>
                  </a:ext>
                </a:extLst>
              </p:cNvPr>
              <p:cNvSpPr/>
              <p:nvPr/>
            </p:nvSpPr>
            <p:spPr>
              <a:xfrm>
                <a:off x="4733922" y="1662112"/>
                <a:ext cx="161925" cy="809624"/>
              </a:xfrm>
              <a:custGeom>
                <a:avLst/>
                <a:gdLst>
                  <a:gd name="connsiteX0" fmla="*/ 0 w 219075"/>
                  <a:gd name="connsiteY0" fmla="*/ 109538 h 1400175"/>
                  <a:gd name="connsiteX1" fmla="*/ 109538 w 219075"/>
                  <a:gd name="connsiteY1" fmla="*/ 0 h 1400175"/>
                  <a:gd name="connsiteX2" fmla="*/ 109538 w 219075"/>
                  <a:gd name="connsiteY2" fmla="*/ 0 h 1400175"/>
                  <a:gd name="connsiteX3" fmla="*/ 219076 w 219075"/>
                  <a:gd name="connsiteY3" fmla="*/ 109538 h 1400175"/>
                  <a:gd name="connsiteX4" fmla="*/ 219075 w 219075"/>
                  <a:gd name="connsiteY4" fmla="*/ 1290638 h 1400175"/>
                  <a:gd name="connsiteX5" fmla="*/ 109537 w 219075"/>
                  <a:gd name="connsiteY5" fmla="*/ 1400176 h 1400175"/>
                  <a:gd name="connsiteX6" fmla="*/ 109538 w 219075"/>
                  <a:gd name="connsiteY6" fmla="*/ 1400175 h 1400175"/>
                  <a:gd name="connsiteX7" fmla="*/ 0 w 219075"/>
                  <a:gd name="connsiteY7" fmla="*/ 1290637 h 1400175"/>
                  <a:gd name="connsiteX8" fmla="*/ 0 w 219075"/>
                  <a:gd name="connsiteY8" fmla="*/ 109538 h 1400175"/>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 name="connsiteX0" fmla="*/ 0 w 219076"/>
                  <a:gd name="connsiteY0" fmla="*/ 109538 h 1400176"/>
                  <a:gd name="connsiteX1" fmla="*/ 109538 w 219076"/>
                  <a:gd name="connsiteY1" fmla="*/ 0 h 1400176"/>
                  <a:gd name="connsiteX2" fmla="*/ 109538 w 219076"/>
                  <a:gd name="connsiteY2" fmla="*/ 0 h 1400176"/>
                  <a:gd name="connsiteX3" fmla="*/ 219076 w 219076"/>
                  <a:gd name="connsiteY3" fmla="*/ 109538 h 1400176"/>
                  <a:gd name="connsiteX4" fmla="*/ 219075 w 219076"/>
                  <a:gd name="connsiteY4" fmla="*/ 1290638 h 1400176"/>
                  <a:gd name="connsiteX5" fmla="*/ 109537 w 219076"/>
                  <a:gd name="connsiteY5" fmla="*/ 1400176 h 1400176"/>
                  <a:gd name="connsiteX6" fmla="*/ 109538 w 219076"/>
                  <a:gd name="connsiteY6" fmla="*/ 1400175 h 1400176"/>
                  <a:gd name="connsiteX7" fmla="*/ 0 w 219076"/>
                  <a:gd name="connsiteY7" fmla="*/ 1290637 h 1400176"/>
                  <a:gd name="connsiteX8" fmla="*/ 0 w 219076"/>
                  <a:gd name="connsiteY8" fmla="*/ 109538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6" h="1400176">
                    <a:moveTo>
                      <a:pt x="0" y="109538"/>
                    </a:moveTo>
                    <a:cubicBezTo>
                      <a:pt x="0" y="49042"/>
                      <a:pt x="49042" y="0"/>
                      <a:pt x="109538" y="0"/>
                    </a:cubicBezTo>
                    <a:lnTo>
                      <a:pt x="109538" y="0"/>
                    </a:lnTo>
                    <a:cubicBezTo>
                      <a:pt x="170034" y="0"/>
                      <a:pt x="219076" y="49042"/>
                      <a:pt x="219076" y="109538"/>
                    </a:cubicBezTo>
                    <a:cubicBezTo>
                      <a:pt x="219076" y="503238"/>
                      <a:pt x="219075" y="896938"/>
                      <a:pt x="219075" y="1290638"/>
                    </a:cubicBezTo>
                    <a:cubicBezTo>
                      <a:pt x="219075" y="1351134"/>
                      <a:pt x="170033" y="1400176"/>
                      <a:pt x="109537" y="1400176"/>
                    </a:cubicBezTo>
                    <a:lnTo>
                      <a:pt x="109538" y="1400175"/>
                    </a:lnTo>
                    <a:cubicBezTo>
                      <a:pt x="49042" y="1400175"/>
                      <a:pt x="0" y="1351133"/>
                      <a:pt x="0" y="1290637"/>
                    </a:cubicBezTo>
                    <a:lnTo>
                      <a:pt x="0" y="109538"/>
                    </a:lnTo>
                    <a:close/>
                  </a:path>
                </a:pathLst>
              </a:cu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38" name="テキスト ボックス 137">
            <a:extLst>
              <a:ext uri="{FF2B5EF4-FFF2-40B4-BE49-F238E27FC236}">
                <a16:creationId xmlns:a16="http://schemas.microsoft.com/office/drawing/2014/main" id="{43070B4F-B3EE-4B59-8286-4D4F99D0B5E6}"/>
              </a:ext>
            </a:extLst>
          </p:cNvPr>
          <p:cNvSpPr txBox="1"/>
          <p:nvPr/>
        </p:nvSpPr>
        <p:spPr>
          <a:xfrm>
            <a:off x="9038585" y="-16010"/>
            <a:ext cx="2720258" cy="769441"/>
          </a:xfrm>
          <a:prstGeom prst="rect">
            <a:avLst/>
          </a:prstGeom>
          <a:noFill/>
        </p:spPr>
        <p:txBody>
          <a:bodyPr wrap="square" rtlCol="0">
            <a:spAutoFit/>
          </a:bodyPr>
          <a:lstStyle/>
          <a:p>
            <a:pPr algn="ctr"/>
            <a:r>
              <a:rPr kumimoji="1" lang="ja-JP" altLang="en-US" sz="2000" dirty="0">
                <a:latin typeface="UD Digi Kyokasho NK-B" panose="020B0400000000000000" pitchFamily="18" charset="-128"/>
                <a:ea typeface="UD Digi Kyokasho NK-B" panose="020B0400000000000000" pitchFamily="18" charset="-128"/>
              </a:rPr>
              <a:t>再構成された</a:t>
            </a:r>
            <a:endParaRPr kumimoji="1" lang="en-US" altLang="ja-JP" sz="2000" dirty="0">
              <a:latin typeface="UD Digi Kyokasho NK-B" panose="020B0400000000000000" pitchFamily="18" charset="-128"/>
              <a:ea typeface="UD Digi Kyokasho NK-B" panose="020B0400000000000000" pitchFamily="18" charset="-128"/>
            </a:endParaRPr>
          </a:p>
          <a:p>
            <a:pPr algn="ctr"/>
            <a:r>
              <a:rPr kumimoji="1" lang="ja-JP" altLang="en-US" sz="2000" dirty="0">
                <a:latin typeface="UD Digi Kyokasho NK-B" panose="020B0400000000000000" pitchFamily="18" charset="-128"/>
                <a:ea typeface="UD Digi Kyokasho NK-B" panose="020B0400000000000000" pitchFamily="18" charset="-128"/>
              </a:rPr>
              <a:t>ウイルス</a:t>
            </a:r>
            <a:r>
              <a:rPr kumimoji="1" lang="en-US" altLang="ja-JP" sz="2400" dirty="0">
                <a:latin typeface="UD Digi Kyokasho NK-B" panose="020B0400000000000000" pitchFamily="18" charset="-128"/>
                <a:ea typeface="UD Digi Kyokasho NK-B" panose="020B0400000000000000" pitchFamily="18" charset="-128"/>
              </a:rPr>
              <a:t>DNA</a:t>
            </a:r>
            <a:endParaRPr kumimoji="1" lang="ja-JP" altLang="en-US" sz="2000" dirty="0">
              <a:latin typeface="UD Digi Kyokasho NK-B" panose="020B0400000000000000" pitchFamily="18" charset="-128"/>
              <a:ea typeface="UD Digi Kyokasho NK-B" panose="020B0400000000000000" pitchFamily="18" charset="-128"/>
            </a:endParaRPr>
          </a:p>
        </p:txBody>
      </p:sp>
      <p:pic>
        <p:nvPicPr>
          <p:cNvPr id="139" name="図 138">
            <a:extLst>
              <a:ext uri="{FF2B5EF4-FFF2-40B4-BE49-F238E27FC236}">
                <a16:creationId xmlns:a16="http://schemas.microsoft.com/office/drawing/2014/main" id="{FEC3F742-3BB5-426B-BCF9-2AEFC07D31A8}"/>
              </a:ext>
            </a:extLst>
          </p:cNvPr>
          <p:cNvPicPr>
            <a:picLocks noChangeAspect="1"/>
          </p:cNvPicPr>
          <p:nvPr/>
        </p:nvPicPr>
        <p:blipFill>
          <a:blip r:embed="rId2"/>
          <a:stretch>
            <a:fillRect/>
          </a:stretch>
        </p:blipFill>
        <p:spPr>
          <a:xfrm rot="16200000">
            <a:off x="7076087" y="3418519"/>
            <a:ext cx="1698707" cy="420996"/>
          </a:xfrm>
          <a:prstGeom prst="rect">
            <a:avLst/>
          </a:prstGeom>
          <a:effectLst>
            <a:glow rad="228600">
              <a:schemeClr val="accent5">
                <a:satMod val="175000"/>
                <a:alpha val="40000"/>
              </a:schemeClr>
            </a:glow>
          </a:effectLst>
        </p:spPr>
      </p:pic>
      <p:pic>
        <p:nvPicPr>
          <p:cNvPr id="140" name="図 139">
            <a:extLst>
              <a:ext uri="{FF2B5EF4-FFF2-40B4-BE49-F238E27FC236}">
                <a16:creationId xmlns:a16="http://schemas.microsoft.com/office/drawing/2014/main" id="{58262946-7531-479E-AE92-C8804CBEFDA5}"/>
              </a:ext>
            </a:extLst>
          </p:cNvPr>
          <p:cNvPicPr>
            <a:picLocks noChangeAspect="1"/>
          </p:cNvPicPr>
          <p:nvPr/>
        </p:nvPicPr>
        <p:blipFill>
          <a:blip r:embed="rId2"/>
          <a:stretch>
            <a:fillRect/>
          </a:stretch>
        </p:blipFill>
        <p:spPr>
          <a:xfrm rot="16200000">
            <a:off x="7020413" y="1341271"/>
            <a:ext cx="1861624" cy="400875"/>
          </a:xfrm>
          <a:prstGeom prst="rect">
            <a:avLst/>
          </a:prstGeom>
          <a:effectLst>
            <a:glow rad="101600">
              <a:schemeClr val="accent2">
                <a:satMod val="175000"/>
                <a:alpha val="40000"/>
              </a:schemeClr>
            </a:glow>
          </a:effectLst>
        </p:spPr>
      </p:pic>
      <p:pic>
        <p:nvPicPr>
          <p:cNvPr id="141" name="図 140">
            <a:extLst>
              <a:ext uri="{FF2B5EF4-FFF2-40B4-BE49-F238E27FC236}">
                <a16:creationId xmlns:a16="http://schemas.microsoft.com/office/drawing/2014/main" id="{979F0616-DBE1-4A95-B1B5-39CA4739275B}"/>
              </a:ext>
            </a:extLst>
          </p:cNvPr>
          <p:cNvPicPr>
            <a:picLocks noChangeAspect="1"/>
          </p:cNvPicPr>
          <p:nvPr/>
        </p:nvPicPr>
        <p:blipFill>
          <a:blip r:embed="rId2"/>
          <a:stretch>
            <a:fillRect/>
          </a:stretch>
        </p:blipFill>
        <p:spPr>
          <a:xfrm rot="16200000">
            <a:off x="7011187" y="5447453"/>
            <a:ext cx="1861624" cy="400875"/>
          </a:xfrm>
          <a:prstGeom prst="rect">
            <a:avLst/>
          </a:prstGeom>
          <a:effectLst>
            <a:glow rad="101600">
              <a:schemeClr val="accent2">
                <a:satMod val="175000"/>
                <a:alpha val="40000"/>
              </a:schemeClr>
            </a:glow>
          </a:effectLst>
        </p:spPr>
      </p:pic>
      <p:sp>
        <p:nvSpPr>
          <p:cNvPr id="146" name="矢印: 右 145">
            <a:extLst>
              <a:ext uri="{FF2B5EF4-FFF2-40B4-BE49-F238E27FC236}">
                <a16:creationId xmlns:a16="http://schemas.microsoft.com/office/drawing/2014/main" id="{59CDE4FD-C8E9-44A9-8BF2-B21D60C76205}"/>
              </a:ext>
            </a:extLst>
          </p:cNvPr>
          <p:cNvSpPr/>
          <p:nvPr/>
        </p:nvSpPr>
        <p:spPr>
          <a:xfrm>
            <a:off x="5426020" y="1607186"/>
            <a:ext cx="2009172" cy="49109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矢印: 右 146">
            <a:extLst>
              <a:ext uri="{FF2B5EF4-FFF2-40B4-BE49-F238E27FC236}">
                <a16:creationId xmlns:a16="http://schemas.microsoft.com/office/drawing/2014/main" id="{36262453-D6F0-4DF7-8527-1DCC8E068B0D}"/>
              </a:ext>
            </a:extLst>
          </p:cNvPr>
          <p:cNvSpPr/>
          <p:nvPr/>
        </p:nvSpPr>
        <p:spPr>
          <a:xfrm>
            <a:off x="5236182" y="5356235"/>
            <a:ext cx="2290078" cy="49109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四角形: 角を丸くする 148">
            <a:extLst>
              <a:ext uri="{FF2B5EF4-FFF2-40B4-BE49-F238E27FC236}">
                <a16:creationId xmlns:a16="http://schemas.microsoft.com/office/drawing/2014/main" id="{7F712048-3F3C-41F5-9198-7DD32EA04560}"/>
              </a:ext>
            </a:extLst>
          </p:cNvPr>
          <p:cNvSpPr/>
          <p:nvPr/>
        </p:nvSpPr>
        <p:spPr>
          <a:xfrm>
            <a:off x="7526260" y="2577518"/>
            <a:ext cx="920955" cy="2025611"/>
          </a:xfrm>
          <a:custGeom>
            <a:avLst/>
            <a:gdLst>
              <a:gd name="connsiteX0" fmla="*/ 0 w 920955"/>
              <a:gd name="connsiteY0" fmla="*/ 153496 h 2025611"/>
              <a:gd name="connsiteX1" fmla="*/ 153496 w 920955"/>
              <a:gd name="connsiteY1" fmla="*/ 0 h 2025611"/>
              <a:gd name="connsiteX2" fmla="*/ 767459 w 920955"/>
              <a:gd name="connsiteY2" fmla="*/ 0 h 2025611"/>
              <a:gd name="connsiteX3" fmla="*/ 920955 w 920955"/>
              <a:gd name="connsiteY3" fmla="*/ 153496 h 2025611"/>
              <a:gd name="connsiteX4" fmla="*/ 920955 w 920955"/>
              <a:gd name="connsiteY4" fmla="*/ 726369 h 2025611"/>
              <a:gd name="connsiteX5" fmla="*/ 920955 w 920955"/>
              <a:gd name="connsiteY5" fmla="*/ 1264870 h 2025611"/>
              <a:gd name="connsiteX6" fmla="*/ 920955 w 920955"/>
              <a:gd name="connsiteY6" fmla="*/ 1872115 h 2025611"/>
              <a:gd name="connsiteX7" fmla="*/ 767459 w 920955"/>
              <a:gd name="connsiteY7" fmla="*/ 2025611 h 2025611"/>
              <a:gd name="connsiteX8" fmla="*/ 153496 w 920955"/>
              <a:gd name="connsiteY8" fmla="*/ 2025611 h 2025611"/>
              <a:gd name="connsiteX9" fmla="*/ 0 w 920955"/>
              <a:gd name="connsiteY9" fmla="*/ 1872115 h 2025611"/>
              <a:gd name="connsiteX10" fmla="*/ 0 w 920955"/>
              <a:gd name="connsiteY10" fmla="*/ 1299242 h 2025611"/>
              <a:gd name="connsiteX11" fmla="*/ 0 w 920955"/>
              <a:gd name="connsiteY11" fmla="*/ 743555 h 2025611"/>
              <a:gd name="connsiteX12" fmla="*/ 0 w 920955"/>
              <a:gd name="connsiteY12" fmla="*/ 153496 h 202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955" h="2025611" extrusionOk="0">
                <a:moveTo>
                  <a:pt x="0" y="153496"/>
                </a:moveTo>
                <a:cubicBezTo>
                  <a:pt x="-9308" y="81763"/>
                  <a:pt x="61506" y="4990"/>
                  <a:pt x="153496" y="0"/>
                </a:cubicBezTo>
                <a:cubicBezTo>
                  <a:pt x="317182" y="-15406"/>
                  <a:pt x="568180" y="29601"/>
                  <a:pt x="767459" y="0"/>
                </a:cubicBezTo>
                <a:cubicBezTo>
                  <a:pt x="865848" y="8627"/>
                  <a:pt x="927217" y="80557"/>
                  <a:pt x="920955" y="153496"/>
                </a:cubicBezTo>
                <a:cubicBezTo>
                  <a:pt x="913174" y="407226"/>
                  <a:pt x="899571" y="529256"/>
                  <a:pt x="920955" y="726369"/>
                </a:cubicBezTo>
                <a:cubicBezTo>
                  <a:pt x="942339" y="923482"/>
                  <a:pt x="920878" y="1030751"/>
                  <a:pt x="920955" y="1264870"/>
                </a:cubicBezTo>
                <a:cubicBezTo>
                  <a:pt x="921032" y="1498989"/>
                  <a:pt x="944124" y="1705059"/>
                  <a:pt x="920955" y="1872115"/>
                </a:cubicBezTo>
                <a:cubicBezTo>
                  <a:pt x="915657" y="1958041"/>
                  <a:pt x="869285" y="2014388"/>
                  <a:pt x="767459" y="2025611"/>
                </a:cubicBezTo>
                <a:cubicBezTo>
                  <a:pt x="543263" y="2030241"/>
                  <a:pt x="440400" y="2011802"/>
                  <a:pt x="153496" y="2025611"/>
                </a:cubicBezTo>
                <a:cubicBezTo>
                  <a:pt x="62863" y="2018566"/>
                  <a:pt x="8277" y="1960320"/>
                  <a:pt x="0" y="1872115"/>
                </a:cubicBezTo>
                <a:cubicBezTo>
                  <a:pt x="22757" y="1611209"/>
                  <a:pt x="36" y="1504014"/>
                  <a:pt x="0" y="1299242"/>
                </a:cubicBezTo>
                <a:cubicBezTo>
                  <a:pt x="-36" y="1094470"/>
                  <a:pt x="15093" y="988105"/>
                  <a:pt x="0" y="743555"/>
                </a:cubicBezTo>
                <a:cubicBezTo>
                  <a:pt x="-15093" y="499005"/>
                  <a:pt x="-488" y="313848"/>
                  <a:pt x="0" y="153496"/>
                </a:cubicBezTo>
                <a:close/>
              </a:path>
            </a:pathLst>
          </a:custGeom>
          <a:noFill/>
          <a:ln>
            <a:solidFill>
              <a:srgbClr val="C00000"/>
            </a:solidFill>
            <a:extLst>
              <a:ext uri="{C807C97D-BFC1-408E-A445-0C87EB9F89A2}">
                <ask:lineSketchStyleProps xmlns:ask="http://schemas.microsoft.com/office/drawing/2018/sketchyshapes" sd="232616324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solidFill>
            </a:endParaRPr>
          </a:p>
        </p:txBody>
      </p:sp>
      <p:sp>
        <p:nvSpPr>
          <p:cNvPr id="150" name="矢印: 右 149">
            <a:extLst>
              <a:ext uri="{FF2B5EF4-FFF2-40B4-BE49-F238E27FC236}">
                <a16:creationId xmlns:a16="http://schemas.microsoft.com/office/drawing/2014/main" id="{7BA447B9-3E64-4DA2-BD7D-87BA1A24C972}"/>
              </a:ext>
            </a:extLst>
          </p:cNvPr>
          <p:cNvSpPr/>
          <p:nvPr/>
        </p:nvSpPr>
        <p:spPr>
          <a:xfrm rot="1215834">
            <a:off x="8355462" y="1721853"/>
            <a:ext cx="1270093" cy="4910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矢印: 右 150">
            <a:extLst>
              <a:ext uri="{FF2B5EF4-FFF2-40B4-BE49-F238E27FC236}">
                <a16:creationId xmlns:a16="http://schemas.microsoft.com/office/drawing/2014/main" id="{60B94B42-6332-42B2-9D04-083A5C428D57}"/>
              </a:ext>
            </a:extLst>
          </p:cNvPr>
          <p:cNvSpPr/>
          <p:nvPr/>
        </p:nvSpPr>
        <p:spPr>
          <a:xfrm rot="20292132">
            <a:off x="8324803" y="5302804"/>
            <a:ext cx="1299001" cy="4910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矢印: 右 151">
            <a:extLst>
              <a:ext uri="{FF2B5EF4-FFF2-40B4-BE49-F238E27FC236}">
                <a16:creationId xmlns:a16="http://schemas.microsoft.com/office/drawing/2014/main" id="{EECA0814-58C2-4B9E-99B4-3CD2615DF298}"/>
              </a:ext>
            </a:extLst>
          </p:cNvPr>
          <p:cNvSpPr/>
          <p:nvPr/>
        </p:nvSpPr>
        <p:spPr>
          <a:xfrm>
            <a:off x="8449088" y="3387983"/>
            <a:ext cx="1095654" cy="49109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53" name="Picture 122" descr="j0429827[1]">
            <a:extLst>
              <a:ext uri="{FF2B5EF4-FFF2-40B4-BE49-F238E27FC236}">
                <a16:creationId xmlns:a16="http://schemas.microsoft.com/office/drawing/2014/main" id="{9126CFAA-9466-4B32-A774-E64A63874E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3073" y="2361618"/>
            <a:ext cx="1026016" cy="1252181"/>
          </a:xfrm>
          <a:prstGeom prst="rect">
            <a:avLst/>
          </a:prstGeom>
          <a:noFill/>
          <a:extLst>
            <a:ext uri="{909E8E84-426E-40DD-AFC4-6F175D3DCCD1}">
              <a14:hiddenFill xmlns:a14="http://schemas.microsoft.com/office/drawing/2010/main">
                <a:solidFill>
                  <a:srgbClr val="FFFFFF"/>
                </a:solidFill>
              </a14:hiddenFill>
            </a:ext>
          </a:extLst>
        </p:spPr>
      </p:pic>
      <p:sp>
        <p:nvSpPr>
          <p:cNvPr id="154" name="テキスト ボックス 153">
            <a:extLst>
              <a:ext uri="{FF2B5EF4-FFF2-40B4-BE49-F238E27FC236}">
                <a16:creationId xmlns:a16="http://schemas.microsoft.com/office/drawing/2014/main" id="{8C14342B-BBF1-4EBB-9123-5D13150B331E}"/>
              </a:ext>
            </a:extLst>
          </p:cNvPr>
          <p:cNvSpPr txBox="1"/>
          <p:nvPr/>
        </p:nvSpPr>
        <p:spPr>
          <a:xfrm>
            <a:off x="5243897" y="3623450"/>
            <a:ext cx="2344031" cy="861774"/>
          </a:xfrm>
          <a:prstGeom prst="rect">
            <a:avLst/>
          </a:prstGeom>
          <a:noFill/>
        </p:spPr>
        <p:txBody>
          <a:bodyPr wrap="square" rtlCol="0">
            <a:spAutoFit/>
          </a:bodyPr>
          <a:lstStyle/>
          <a:p>
            <a:r>
              <a:rPr lang="ja-JP" altLang="en-US" dirty="0">
                <a:latin typeface="UD Digi Kyokasho NK-B" panose="020B0400000000000000" pitchFamily="18" charset="-128"/>
                <a:ea typeface="UD Digi Kyokasho NK-B" panose="020B0400000000000000" pitchFamily="18" charset="-128"/>
              </a:rPr>
              <a:t>　　　新規に追加する</a:t>
            </a:r>
            <a:endParaRPr lang="en-US" altLang="ja-JP" dirty="0">
              <a:latin typeface="UD Digi Kyokasho NK-B" panose="020B0400000000000000" pitchFamily="18" charset="-128"/>
              <a:ea typeface="UD Digi Kyokasho NK-B" panose="020B0400000000000000" pitchFamily="18" charset="-128"/>
            </a:endParaRPr>
          </a:p>
          <a:p>
            <a:pPr algn="ctr"/>
            <a:r>
              <a:rPr kumimoji="1" lang="ja-JP" altLang="en-US" dirty="0">
                <a:latin typeface="UD Digi Kyokasho NK-B" panose="020B0400000000000000" pitchFamily="18" charset="-128"/>
                <a:ea typeface="UD Digi Kyokasho NK-B" panose="020B0400000000000000" pitchFamily="18" charset="-128"/>
              </a:rPr>
              <a:t>　　　　　</a:t>
            </a:r>
            <a:r>
              <a:rPr kumimoji="1" lang="en-US" altLang="ja-JP" sz="3200" dirty="0">
                <a:latin typeface="UD Digi Kyokasho NK-B" panose="020B0400000000000000" pitchFamily="18" charset="-128"/>
                <a:ea typeface="UD Digi Kyokasho NK-B" panose="020B0400000000000000" pitchFamily="18" charset="-128"/>
              </a:rPr>
              <a:t>RNA</a:t>
            </a:r>
            <a:r>
              <a:rPr kumimoji="1" lang="ja-JP" altLang="en-US" sz="2400" dirty="0">
                <a:latin typeface="UD Digi Kyokasho NK-B" panose="020B0400000000000000" pitchFamily="18" charset="-128"/>
                <a:ea typeface="UD Digi Kyokasho NK-B" panose="020B0400000000000000" pitchFamily="18" charset="-128"/>
              </a:rPr>
              <a:t>→</a:t>
            </a:r>
            <a:endParaRPr kumimoji="1" lang="ja-JP" altLang="en-US" dirty="0">
              <a:latin typeface="UD Digi Kyokasho NK-B" panose="020B0400000000000000" pitchFamily="18" charset="-128"/>
              <a:ea typeface="UD Digi Kyokasho NK-B" panose="020B0400000000000000" pitchFamily="18" charset="-128"/>
            </a:endParaRPr>
          </a:p>
        </p:txBody>
      </p:sp>
      <p:sp>
        <p:nvSpPr>
          <p:cNvPr id="155" name="フローチャート: 代替処理 154">
            <a:extLst>
              <a:ext uri="{FF2B5EF4-FFF2-40B4-BE49-F238E27FC236}">
                <a16:creationId xmlns:a16="http://schemas.microsoft.com/office/drawing/2014/main" id="{AF8F18D1-6E1A-4C4B-B52B-EA9D180A9988}"/>
              </a:ext>
            </a:extLst>
          </p:cNvPr>
          <p:cNvSpPr/>
          <p:nvPr/>
        </p:nvSpPr>
        <p:spPr>
          <a:xfrm>
            <a:off x="7313197" y="375354"/>
            <a:ext cx="1588645" cy="6282128"/>
          </a:xfrm>
          <a:prstGeom prst="flowChartAlternateProcess">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DC2B7BE1-108A-4ED2-B588-99858B00DAA3}"/>
              </a:ext>
            </a:extLst>
          </p:cNvPr>
          <p:cNvSpPr txBox="1"/>
          <p:nvPr/>
        </p:nvSpPr>
        <p:spPr>
          <a:xfrm>
            <a:off x="11218163" y="807045"/>
            <a:ext cx="553998" cy="6149816"/>
          </a:xfrm>
          <a:prstGeom prst="rect">
            <a:avLst/>
          </a:prstGeom>
          <a:noFill/>
        </p:spPr>
        <p:txBody>
          <a:bodyPr vert="eaVert" wrap="square" rtlCol="0">
            <a:spAutoFit/>
          </a:bodyPr>
          <a:lstStyle/>
          <a:p>
            <a:r>
              <a:rPr kumimoji="1" lang="ja-JP" altLang="en-US" sz="2400" dirty="0">
                <a:solidFill>
                  <a:srgbClr val="002060"/>
                </a:solidFill>
                <a:latin typeface="UD Digi Kyokasho NP-B" panose="02020700000000000000" pitchFamily="18" charset="-128"/>
                <a:ea typeface="UD Digi Kyokasho NP-B" panose="02020700000000000000" pitchFamily="18" charset="-128"/>
              </a:rPr>
              <a:t>人為（新規ゲノム配列追加）の痕跡がない</a:t>
            </a:r>
          </a:p>
        </p:txBody>
      </p:sp>
      <p:sp>
        <p:nvSpPr>
          <p:cNvPr id="158" name="&quot;禁止&quot;マーク 157">
            <a:extLst>
              <a:ext uri="{FF2B5EF4-FFF2-40B4-BE49-F238E27FC236}">
                <a16:creationId xmlns:a16="http://schemas.microsoft.com/office/drawing/2014/main" id="{F2604778-3160-41FC-A33A-B4E6F8E069F3}"/>
              </a:ext>
            </a:extLst>
          </p:cNvPr>
          <p:cNvSpPr/>
          <p:nvPr/>
        </p:nvSpPr>
        <p:spPr>
          <a:xfrm>
            <a:off x="4602665" y="3262746"/>
            <a:ext cx="553705" cy="54644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スマイル 159">
            <a:extLst>
              <a:ext uri="{FF2B5EF4-FFF2-40B4-BE49-F238E27FC236}">
                <a16:creationId xmlns:a16="http://schemas.microsoft.com/office/drawing/2014/main" id="{79E8E666-AEB3-4665-AD28-0CF0CD931AA7}"/>
              </a:ext>
            </a:extLst>
          </p:cNvPr>
          <p:cNvSpPr/>
          <p:nvPr/>
        </p:nvSpPr>
        <p:spPr>
          <a:xfrm>
            <a:off x="6951983" y="1033119"/>
            <a:ext cx="549999" cy="530686"/>
          </a:xfrm>
          <a:prstGeom prst="smileyFace">
            <a:avLst/>
          </a:prstGeom>
          <a:solidFill>
            <a:srgbClr val="FFFF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スマイル 160">
            <a:extLst>
              <a:ext uri="{FF2B5EF4-FFF2-40B4-BE49-F238E27FC236}">
                <a16:creationId xmlns:a16="http://schemas.microsoft.com/office/drawing/2014/main" id="{0B56C3F6-99A9-4A68-92A4-D25540D76407}"/>
              </a:ext>
            </a:extLst>
          </p:cNvPr>
          <p:cNvSpPr/>
          <p:nvPr/>
        </p:nvSpPr>
        <p:spPr>
          <a:xfrm>
            <a:off x="6968744" y="4765559"/>
            <a:ext cx="549999" cy="530686"/>
          </a:xfrm>
          <a:prstGeom prst="smileyFace">
            <a:avLst/>
          </a:prstGeom>
          <a:solidFill>
            <a:srgbClr val="FFFF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テキスト ボックス 161">
            <a:extLst>
              <a:ext uri="{FF2B5EF4-FFF2-40B4-BE49-F238E27FC236}">
                <a16:creationId xmlns:a16="http://schemas.microsoft.com/office/drawing/2014/main" id="{53A3CB2E-08FA-41F0-8A88-A751AE49227F}"/>
              </a:ext>
            </a:extLst>
          </p:cNvPr>
          <p:cNvSpPr txBox="1"/>
          <p:nvPr/>
        </p:nvSpPr>
        <p:spPr>
          <a:xfrm>
            <a:off x="6923684" y="37256"/>
            <a:ext cx="2367670" cy="400110"/>
          </a:xfrm>
          <a:prstGeom prst="rect">
            <a:avLst/>
          </a:prstGeom>
          <a:noFill/>
        </p:spPr>
        <p:txBody>
          <a:bodyPr wrap="square" rtlCol="0">
            <a:spAutoFit/>
          </a:bodyPr>
          <a:lstStyle/>
          <a:p>
            <a:pPr algn="ctr"/>
            <a:r>
              <a:rPr kumimoji="1" lang="en-US" altLang="ja-JP" sz="2000" dirty="0">
                <a:solidFill>
                  <a:srgbClr val="002060"/>
                </a:solidFill>
                <a:latin typeface="UD Digi Kyokasho NK-B" panose="020B0400000000000000" pitchFamily="18" charset="-128"/>
                <a:ea typeface="UD Digi Kyokasho NK-B" panose="020B0400000000000000" pitchFamily="18" charset="-128"/>
              </a:rPr>
              <a:t>No-See-</a:t>
            </a:r>
            <a:r>
              <a:rPr kumimoji="1" lang="en-US" altLang="ja-JP" sz="2000" dirty="0" err="1">
                <a:solidFill>
                  <a:srgbClr val="002060"/>
                </a:solidFill>
                <a:latin typeface="UD Digi Kyokasho NK-B" panose="020B0400000000000000" pitchFamily="18" charset="-128"/>
                <a:ea typeface="UD Digi Kyokasho NK-B" panose="020B0400000000000000" pitchFamily="18" charset="-128"/>
              </a:rPr>
              <a:t>Umh</a:t>
            </a:r>
            <a:endParaRPr kumimoji="1" lang="ja-JP" altLang="en-US" sz="2000" dirty="0">
              <a:solidFill>
                <a:srgbClr val="002060"/>
              </a:solidFill>
              <a:latin typeface="UD Digi Kyokasho NK-B" panose="020B0400000000000000" pitchFamily="18" charset="-128"/>
              <a:ea typeface="UD Digi Kyokasho NK-B" panose="020B0400000000000000" pitchFamily="18" charset="-128"/>
            </a:endParaRPr>
          </a:p>
        </p:txBody>
      </p:sp>
    </p:spTree>
    <p:extLst>
      <p:ext uri="{BB962C8B-B14F-4D97-AF65-F5344CB8AC3E}">
        <p14:creationId xmlns:p14="http://schemas.microsoft.com/office/powerpoint/2010/main" val="3578401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図 67">
            <a:extLst>
              <a:ext uri="{FF2B5EF4-FFF2-40B4-BE49-F238E27FC236}">
                <a16:creationId xmlns:a16="http://schemas.microsoft.com/office/drawing/2014/main" id="{31C333F0-BAD0-42A1-BEDD-62A04337EF3B}"/>
              </a:ext>
            </a:extLst>
          </p:cNvPr>
          <p:cNvPicPr>
            <a:picLocks noChangeAspect="1"/>
          </p:cNvPicPr>
          <p:nvPr/>
        </p:nvPicPr>
        <p:blipFill>
          <a:blip r:embed="rId2"/>
          <a:stretch>
            <a:fillRect/>
          </a:stretch>
        </p:blipFill>
        <p:spPr>
          <a:xfrm>
            <a:off x="82334" y="1164908"/>
            <a:ext cx="4981575" cy="4929087"/>
          </a:xfrm>
          <a:prstGeom prst="rect">
            <a:avLst/>
          </a:prstGeom>
        </p:spPr>
      </p:pic>
      <p:sp>
        <p:nvSpPr>
          <p:cNvPr id="236" name="テキスト ボックス 235">
            <a:extLst>
              <a:ext uri="{FF2B5EF4-FFF2-40B4-BE49-F238E27FC236}">
                <a16:creationId xmlns:a16="http://schemas.microsoft.com/office/drawing/2014/main" id="{E9BF16C9-EE62-4D00-AA39-F6C18ADDB766}"/>
              </a:ext>
            </a:extLst>
          </p:cNvPr>
          <p:cNvSpPr txBox="1"/>
          <p:nvPr/>
        </p:nvSpPr>
        <p:spPr>
          <a:xfrm>
            <a:off x="552406" y="265381"/>
            <a:ext cx="4511503" cy="584775"/>
          </a:xfrm>
          <a:prstGeom prst="rect">
            <a:avLst/>
          </a:prstGeom>
          <a:noFill/>
        </p:spPr>
        <p:txBody>
          <a:bodyPr wrap="square" rtlCol="0">
            <a:spAutoFit/>
          </a:bodyPr>
          <a:lstStyle/>
          <a:p>
            <a:pPr algn="ctr"/>
            <a:r>
              <a:rPr kumimoji="1" lang="ja-JP" altLang="en-US" sz="3200" dirty="0">
                <a:latin typeface="UD Digi Kyokasho NP-B" panose="02020700000000000000" pitchFamily="18" charset="-128"/>
                <a:ea typeface="UD Digi Kyokasho NP-B" panose="02020700000000000000" pitchFamily="18" charset="-128"/>
              </a:rPr>
              <a:t>コロナウイルス</a:t>
            </a:r>
          </a:p>
        </p:txBody>
      </p:sp>
      <p:pic>
        <p:nvPicPr>
          <p:cNvPr id="2" name="図 1">
            <a:extLst>
              <a:ext uri="{FF2B5EF4-FFF2-40B4-BE49-F238E27FC236}">
                <a16:creationId xmlns:a16="http://schemas.microsoft.com/office/drawing/2014/main" id="{7BB4AC3C-C3F1-4B08-AD30-F7F7CB61FB1D}"/>
              </a:ext>
            </a:extLst>
          </p:cNvPr>
          <p:cNvPicPr>
            <a:picLocks noChangeAspect="1"/>
          </p:cNvPicPr>
          <p:nvPr/>
        </p:nvPicPr>
        <p:blipFill>
          <a:blip r:embed="rId3"/>
          <a:stretch>
            <a:fillRect/>
          </a:stretch>
        </p:blipFill>
        <p:spPr>
          <a:xfrm>
            <a:off x="7143998" y="1318752"/>
            <a:ext cx="4812598" cy="4741376"/>
          </a:xfrm>
          <a:prstGeom prst="rect">
            <a:avLst/>
          </a:prstGeom>
        </p:spPr>
      </p:pic>
      <p:sp>
        <p:nvSpPr>
          <p:cNvPr id="83" name="テキスト ボックス 82">
            <a:extLst>
              <a:ext uri="{FF2B5EF4-FFF2-40B4-BE49-F238E27FC236}">
                <a16:creationId xmlns:a16="http://schemas.microsoft.com/office/drawing/2014/main" id="{15D94C3C-B99B-4420-AC8E-9C62FAE00BB5}"/>
              </a:ext>
            </a:extLst>
          </p:cNvPr>
          <p:cNvSpPr txBox="1"/>
          <p:nvPr/>
        </p:nvSpPr>
        <p:spPr>
          <a:xfrm>
            <a:off x="4815355" y="4455545"/>
            <a:ext cx="2123573" cy="338554"/>
          </a:xfrm>
          <a:prstGeom prst="rect">
            <a:avLst/>
          </a:prstGeom>
          <a:noFill/>
        </p:spPr>
        <p:txBody>
          <a:bodyPr wrap="square" rtlCol="0">
            <a:spAutoFit/>
          </a:bodyPr>
          <a:lstStyle/>
          <a:p>
            <a:pPr algn="ctr"/>
            <a:r>
              <a:rPr kumimoji="1" lang="ja-JP" altLang="en-US" sz="1600" dirty="0">
                <a:latin typeface="UD Digi Kyokasho NK-B" panose="02020700000000000000" pitchFamily="18" charset="-128"/>
                <a:ea typeface="UD Digi Kyokasho NK-B" panose="02020700000000000000" pitchFamily="18" charset="-128"/>
              </a:rPr>
              <a:t>スパイク・タンパク質</a:t>
            </a:r>
          </a:p>
        </p:txBody>
      </p:sp>
      <p:cxnSp>
        <p:nvCxnSpPr>
          <p:cNvPr id="85" name="直線矢印コネクタ 84">
            <a:extLst>
              <a:ext uri="{FF2B5EF4-FFF2-40B4-BE49-F238E27FC236}">
                <a16:creationId xmlns:a16="http://schemas.microsoft.com/office/drawing/2014/main" id="{8B5E8902-B8E1-4A86-837A-96567E192109}"/>
              </a:ext>
            </a:extLst>
          </p:cNvPr>
          <p:cNvCxnSpPr>
            <a:stCxn id="83" idx="0"/>
          </p:cNvCxnSpPr>
          <p:nvPr/>
        </p:nvCxnSpPr>
        <p:spPr>
          <a:xfrm flipH="1" flipV="1">
            <a:off x="5083342" y="3826042"/>
            <a:ext cx="793800" cy="62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81628DF6-D5BA-4510-A4AB-4D12EC9793DB}"/>
              </a:ext>
            </a:extLst>
          </p:cNvPr>
          <p:cNvCxnSpPr>
            <a:stCxn id="83" idx="0"/>
            <a:endCxn id="2" idx="1"/>
          </p:cNvCxnSpPr>
          <p:nvPr/>
        </p:nvCxnSpPr>
        <p:spPr>
          <a:xfrm flipV="1">
            <a:off x="5877142" y="3689440"/>
            <a:ext cx="1266856" cy="76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矢印: 右 87">
            <a:extLst>
              <a:ext uri="{FF2B5EF4-FFF2-40B4-BE49-F238E27FC236}">
                <a16:creationId xmlns:a16="http://schemas.microsoft.com/office/drawing/2014/main" id="{BCE6FD6E-B607-4AF6-B079-50F0775263E3}"/>
              </a:ext>
            </a:extLst>
          </p:cNvPr>
          <p:cNvSpPr/>
          <p:nvPr/>
        </p:nvSpPr>
        <p:spPr>
          <a:xfrm>
            <a:off x="5453032" y="3263332"/>
            <a:ext cx="1217910" cy="732238"/>
          </a:xfrm>
          <a:prstGeom prst="rightArrow">
            <a:avLst/>
          </a:prstGeom>
          <a:solidFill>
            <a:srgbClr val="002060"/>
          </a:solidFill>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1A65A6D1-F52E-4AF3-9739-1ED45187C180}"/>
              </a:ext>
            </a:extLst>
          </p:cNvPr>
          <p:cNvSpPr txBox="1"/>
          <p:nvPr/>
        </p:nvSpPr>
        <p:spPr>
          <a:xfrm>
            <a:off x="1399595" y="3213952"/>
            <a:ext cx="2347052" cy="830997"/>
          </a:xfrm>
          <a:prstGeom prst="rect">
            <a:avLst/>
          </a:prstGeom>
          <a:noFill/>
        </p:spPr>
        <p:txBody>
          <a:bodyPr wrap="square" rtlCol="0">
            <a:spAutoFit/>
          </a:bodyPr>
          <a:lstStyle/>
          <a:p>
            <a:pPr algn="ctr"/>
            <a:r>
              <a:rPr kumimoji="1" lang="en-US" altLang="ja-JP" sz="4800" dirty="0">
                <a:latin typeface="UD Digi Kyokasho NP-B" panose="02020700000000000000" pitchFamily="18" charset="-128"/>
                <a:ea typeface="UD Digi Kyokasho NP-B" panose="02020700000000000000" pitchFamily="18" charset="-128"/>
              </a:rPr>
              <a:t>RNA</a:t>
            </a:r>
            <a:endParaRPr kumimoji="1" lang="ja-JP" altLang="en-US" sz="4800" dirty="0">
              <a:latin typeface="UD Digi Kyokasho NP-B" panose="02020700000000000000" pitchFamily="18" charset="-128"/>
              <a:ea typeface="UD Digi Kyokasho NP-B" panose="02020700000000000000" pitchFamily="18" charset="-128"/>
            </a:endParaRPr>
          </a:p>
        </p:txBody>
      </p:sp>
      <p:sp>
        <p:nvSpPr>
          <p:cNvPr id="90" name="テキスト ボックス 89">
            <a:extLst>
              <a:ext uri="{FF2B5EF4-FFF2-40B4-BE49-F238E27FC236}">
                <a16:creationId xmlns:a16="http://schemas.microsoft.com/office/drawing/2014/main" id="{E0B885BE-3F6B-4252-B9C4-4CFB39A67E56}"/>
              </a:ext>
            </a:extLst>
          </p:cNvPr>
          <p:cNvSpPr txBox="1"/>
          <p:nvPr/>
        </p:nvSpPr>
        <p:spPr>
          <a:xfrm>
            <a:off x="8445353" y="3273941"/>
            <a:ext cx="2347052" cy="830997"/>
          </a:xfrm>
          <a:prstGeom prst="rect">
            <a:avLst/>
          </a:prstGeom>
          <a:noFill/>
        </p:spPr>
        <p:txBody>
          <a:bodyPr wrap="square" rtlCol="0">
            <a:spAutoFit/>
          </a:bodyPr>
          <a:lstStyle/>
          <a:p>
            <a:pPr algn="ctr"/>
            <a:r>
              <a:rPr kumimoji="1" lang="en-US" altLang="ja-JP" sz="4800" dirty="0">
                <a:latin typeface="UD Digi Kyokasho NP-B" panose="02020700000000000000" pitchFamily="18" charset="-128"/>
                <a:ea typeface="UD Digi Kyokasho NP-B" panose="02020700000000000000" pitchFamily="18" charset="-128"/>
              </a:rPr>
              <a:t>RNA</a:t>
            </a:r>
            <a:endParaRPr kumimoji="1" lang="ja-JP" altLang="en-US" sz="4800" dirty="0">
              <a:latin typeface="UD Digi Kyokasho NP-B" panose="02020700000000000000" pitchFamily="18" charset="-128"/>
              <a:ea typeface="UD Digi Kyokasho NP-B" panose="02020700000000000000" pitchFamily="18" charset="-128"/>
            </a:endParaRPr>
          </a:p>
        </p:txBody>
      </p:sp>
      <p:sp>
        <p:nvSpPr>
          <p:cNvPr id="91" name="テキスト ボックス 90">
            <a:extLst>
              <a:ext uri="{FF2B5EF4-FFF2-40B4-BE49-F238E27FC236}">
                <a16:creationId xmlns:a16="http://schemas.microsoft.com/office/drawing/2014/main" id="{5253EBED-08EE-4675-9D97-C68A7FA7FB48}"/>
              </a:ext>
            </a:extLst>
          </p:cNvPr>
          <p:cNvSpPr txBox="1"/>
          <p:nvPr/>
        </p:nvSpPr>
        <p:spPr>
          <a:xfrm>
            <a:off x="6938928" y="30713"/>
            <a:ext cx="4511503" cy="1077218"/>
          </a:xfrm>
          <a:prstGeom prst="rect">
            <a:avLst/>
          </a:prstGeom>
          <a:noFill/>
        </p:spPr>
        <p:txBody>
          <a:bodyPr wrap="square" rtlCol="0">
            <a:spAutoFit/>
          </a:bodyPr>
          <a:lstStyle/>
          <a:p>
            <a:pPr algn="ctr"/>
            <a:r>
              <a:rPr kumimoji="1" lang="ja-JP" altLang="en-US" sz="3200" dirty="0">
                <a:latin typeface="UD Digi Kyokasho NP-B" panose="02020700000000000000" pitchFamily="18" charset="-128"/>
                <a:ea typeface="UD Digi Kyokasho NP-B" panose="02020700000000000000" pitchFamily="18" charset="-128"/>
              </a:rPr>
              <a:t>再構成された</a:t>
            </a:r>
            <a:endParaRPr kumimoji="1" lang="en-US" altLang="ja-JP" sz="3200" dirty="0">
              <a:latin typeface="UD Digi Kyokasho NP-B" panose="02020700000000000000" pitchFamily="18" charset="-128"/>
              <a:ea typeface="UD Digi Kyokasho NP-B" panose="02020700000000000000" pitchFamily="18" charset="-128"/>
            </a:endParaRPr>
          </a:p>
          <a:p>
            <a:pPr algn="ctr"/>
            <a:r>
              <a:rPr kumimoji="1" lang="ja-JP" altLang="en-US" sz="3200" dirty="0">
                <a:latin typeface="UD Digi Kyokasho NP-B" panose="02020700000000000000" pitchFamily="18" charset="-128"/>
                <a:ea typeface="UD Digi Kyokasho NP-B" panose="02020700000000000000" pitchFamily="18" charset="-128"/>
              </a:rPr>
              <a:t>コロナウイルス</a:t>
            </a:r>
          </a:p>
        </p:txBody>
      </p:sp>
    </p:spTree>
    <p:extLst>
      <p:ext uri="{BB962C8B-B14F-4D97-AF65-F5344CB8AC3E}">
        <p14:creationId xmlns:p14="http://schemas.microsoft.com/office/powerpoint/2010/main" val="2495852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1C68559-F59C-3D8A-9F77-C498512BF718}"/>
              </a:ext>
            </a:extLst>
          </p:cNvPr>
          <p:cNvPicPr>
            <a:picLocks noChangeAspect="1"/>
          </p:cNvPicPr>
          <p:nvPr/>
        </p:nvPicPr>
        <p:blipFill>
          <a:blip r:embed="rId2"/>
          <a:stretch>
            <a:fillRect/>
          </a:stretch>
        </p:blipFill>
        <p:spPr>
          <a:xfrm>
            <a:off x="91825" y="-9525"/>
            <a:ext cx="6101741" cy="6858000"/>
          </a:xfrm>
          <a:prstGeom prst="rect">
            <a:avLst/>
          </a:prstGeom>
        </p:spPr>
      </p:pic>
      <p:pic>
        <p:nvPicPr>
          <p:cNvPr id="2052" name="Picture 4" descr="Image">
            <a:extLst>
              <a:ext uri="{FF2B5EF4-FFF2-40B4-BE49-F238E27FC236}">
                <a16:creationId xmlns:a16="http://schemas.microsoft.com/office/drawing/2014/main" id="{4BAF56B1-4D14-D366-166D-B44BC48D2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190" y="3507487"/>
            <a:ext cx="5748528" cy="3233547"/>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E9B1B9D9-B219-6591-BC0A-1812259FD889}"/>
              </a:ext>
            </a:extLst>
          </p:cNvPr>
          <p:cNvPicPr>
            <a:picLocks noChangeAspect="1"/>
          </p:cNvPicPr>
          <p:nvPr/>
        </p:nvPicPr>
        <p:blipFill>
          <a:blip r:embed="rId4"/>
          <a:stretch>
            <a:fillRect/>
          </a:stretch>
        </p:blipFill>
        <p:spPr>
          <a:xfrm>
            <a:off x="6467856" y="223266"/>
            <a:ext cx="5559552" cy="3127248"/>
          </a:xfrm>
          <a:prstGeom prst="rect">
            <a:avLst/>
          </a:prstGeom>
        </p:spPr>
      </p:pic>
      <p:sp>
        <p:nvSpPr>
          <p:cNvPr id="2" name="テキスト ボックス 1">
            <a:extLst>
              <a:ext uri="{FF2B5EF4-FFF2-40B4-BE49-F238E27FC236}">
                <a16:creationId xmlns:a16="http://schemas.microsoft.com/office/drawing/2014/main" id="{F0518D62-54AF-4531-AB51-DF46E4836B0A}"/>
              </a:ext>
            </a:extLst>
          </p:cNvPr>
          <p:cNvSpPr txBox="1"/>
          <p:nvPr/>
        </p:nvSpPr>
        <p:spPr>
          <a:xfrm rot="5400000">
            <a:off x="3718473" y="3660266"/>
            <a:ext cx="5224476"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ワクチン開発と機能獲得実験</a:t>
            </a:r>
          </a:p>
        </p:txBody>
      </p:sp>
    </p:spTree>
    <p:extLst>
      <p:ext uri="{BB962C8B-B14F-4D97-AF65-F5344CB8AC3E}">
        <p14:creationId xmlns:p14="http://schemas.microsoft.com/office/powerpoint/2010/main" val="13208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148780E-4FFF-B117-17CC-C2EBADC02B13}"/>
              </a:ext>
            </a:extLst>
          </p:cNvPr>
          <p:cNvPicPr>
            <a:picLocks noChangeAspect="1"/>
          </p:cNvPicPr>
          <p:nvPr/>
        </p:nvPicPr>
        <p:blipFill>
          <a:blip r:embed="rId2"/>
          <a:stretch>
            <a:fillRect/>
          </a:stretch>
        </p:blipFill>
        <p:spPr>
          <a:xfrm>
            <a:off x="2534877" y="0"/>
            <a:ext cx="7122245" cy="6858000"/>
          </a:xfrm>
          <a:prstGeom prst="rect">
            <a:avLst/>
          </a:prstGeom>
        </p:spPr>
      </p:pic>
      <p:sp>
        <p:nvSpPr>
          <p:cNvPr id="6" name="テキスト ボックス 5">
            <a:extLst>
              <a:ext uri="{FF2B5EF4-FFF2-40B4-BE49-F238E27FC236}">
                <a16:creationId xmlns:a16="http://schemas.microsoft.com/office/drawing/2014/main" id="{06227777-E7DF-7A37-28B6-B98E8F8ED63D}"/>
              </a:ext>
            </a:extLst>
          </p:cNvPr>
          <p:cNvSpPr txBox="1"/>
          <p:nvPr/>
        </p:nvSpPr>
        <p:spPr>
          <a:xfrm rot="16903407">
            <a:off x="-1301810" y="3426946"/>
            <a:ext cx="5333089" cy="338554"/>
          </a:xfrm>
          <a:prstGeom prst="rect">
            <a:avLst/>
          </a:prstGeom>
          <a:noFill/>
        </p:spPr>
        <p:txBody>
          <a:bodyPr wrap="square">
            <a:spAutoFit/>
          </a:bodyPr>
          <a:lstStyle/>
          <a:p>
            <a:r>
              <a:rPr lang="en-US" altLang="ja-JP" sz="1600" dirty="0">
                <a:latin typeface="Amasis MT Pro Black" panose="02040A04050005020304" pitchFamily="18" charset="0"/>
              </a:rPr>
              <a:t>https://phmpt.org/pfizer-16-plus-documents/</a:t>
            </a:r>
            <a:endParaRPr lang="ja-JP" altLang="en-US" sz="1600" dirty="0">
              <a:latin typeface="Amasis MT Pro Black" panose="02040A04050005020304" pitchFamily="18" charset="0"/>
            </a:endParaRPr>
          </a:p>
        </p:txBody>
      </p:sp>
      <p:sp>
        <p:nvSpPr>
          <p:cNvPr id="2" name="テキスト ボックス 1">
            <a:extLst>
              <a:ext uri="{FF2B5EF4-FFF2-40B4-BE49-F238E27FC236}">
                <a16:creationId xmlns:a16="http://schemas.microsoft.com/office/drawing/2014/main" id="{D444718E-E332-40B6-BD1B-B86E835542A4}"/>
              </a:ext>
            </a:extLst>
          </p:cNvPr>
          <p:cNvSpPr txBox="1"/>
          <p:nvPr/>
        </p:nvSpPr>
        <p:spPr>
          <a:xfrm rot="495798">
            <a:off x="8001000" y="766241"/>
            <a:ext cx="3714750" cy="369332"/>
          </a:xfrm>
          <a:prstGeom prst="rect">
            <a:avLst/>
          </a:prstGeom>
          <a:solidFill>
            <a:srgbClr val="FFC000"/>
          </a:solidFill>
          <a:ln>
            <a:solidFill>
              <a:schemeClr val="bg1"/>
            </a:solidFill>
          </a:ln>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ファイザー＆モデルナ裁判資料</a:t>
            </a:r>
          </a:p>
        </p:txBody>
      </p:sp>
    </p:spTree>
    <p:extLst>
      <p:ext uri="{BB962C8B-B14F-4D97-AF65-F5344CB8AC3E}">
        <p14:creationId xmlns:p14="http://schemas.microsoft.com/office/powerpoint/2010/main" val="3614708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EB5F457-B561-43C1-9573-13E22D73CDFB}"/>
              </a:ext>
            </a:extLst>
          </p:cNvPr>
          <p:cNvPicPr>
            <a:picLocks noChangeAspect="1"/>
          </p:cNvPicPr>
          <p:nvPr/>
        </p:nvPicPr>
        <p:blipFill>
          <a:blip r:embed="rId2"/>
          <a:stretch>
            <a:fillRect/>
          </a:stretch>
        </p:blipFill>
        <p:spPr>
          <a:xfrm>
            <a:off x="283028" y="0"/>
            <a:ext cx="11625943" cy="6858000"/>
          </a:xfrm>
          <a:prstGeom prst="rect">
            <a:avLst/>
          </a:prstGeom>
        </p:spPr>
      </p:pic>
    </p:spTree>
    <p:extLst>
      <p:ext uri="{BB962C8B-B14F-4D97-AF65-F5344CB8AC3E}">
        <p14:creationId xmlns:p14="http://schemas.microsoft.com/office/powerpoint/2010/main" val="1672679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7DE0416-008D-40B7-8C47-F860211D35C3}"/>
              </a:ext>
            </a:extLst>
          </p:cNvPr>
          <p:cNvPicPr>
            <a:picLocks noChangeAspect="1"/>
          </p:cNvPicPr>
          <p:nvPr/>
        </p:nvPicPr>
        <p:blipFill rotWithShape="1">
          <a:blip r:embed="rId2"/>
          <a:srcRect t="313" b="15117"/>
          <a:stretch/>
        </p:blipFill>
        <p:spPr>
          <a:xfrm>
            <a:off x="20" y="1282"/>
            <a:ext cx="12191980" cy="6856718"/>
          </a:xfrm>
          <a:prstGeom prst="rect">
            <a:avLst/>
          </a:prstGeom>
        </p:spPr>
      </p:pic>
      <p:sp>
        <p:nvSpPr>
          <p:cNvPr id="5" name="テキスト ボックス 4">
            <a:extLst>
              <a:ext uri="{FF2B5EF4-FFF2-40B4-BE49-F238E27FC236}">
                <a16:creationId xmlns:a16="http://schemas.microsoft.com/office/drawing/2014/main" id="{8F1A144A-495B-426C-B86D-59BD3BEDB85A}"/>
              </a:ext>
            </a:extLst>
          </p:cNvPr>
          <p:cNvSpPr txBox="1"/>
          <p:nvPr/>
        </p:nvSpPr>
        <p:spPr>
          <a:xfrm>
            <a:off x="197827" y="323850"/>
            <a:ext cx="1830998" cy="954107"/>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心臓（</a:t>
            </a:r>
            <a:r>
              <a:rPr kumimoji="1" lang="en-US" altLang="ja-JP" sz="2800" dirty="0">
                <a:latin typeface="BIZ UDPゴシック" panose="020B0400000000000000" pitchFamily="50" charset="-128"/>
                <a:ea typeface="BIZ UDPゴシック" panose="020B0400000000000000" pitchFamily="50" charset="-128"/>
              </a:rPr>
              <a:t>heart</a:t>
            </a:r>
            <a:r>
              <a:rPr kumimoji="1" lang="ja-JP" altLang="en-US" sz="2800" dirty="0">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2572735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502D2CF-A838-BADF-2794-E6A4F45839C5}"/>
              </a:ext>
            </a:extLst>
          </p:cNvPr>
          <p:cNvPicPr>
            <a:picLocks noChangeAspect="1"/>
          </p:cNvPicPr>
          <p:nvPr/>
        </p:nvPicPr>
        <p:blipFill>
          <a:blip r:embed="rId2"/>
          <a:stretch>
            <a:fillRect/>
          </a:stretch>
        </p:blipFill>
        <p:spPr>
          <a:xfrm>
            <a:off x="0" y="0"/>
            <a:ext cx="8296183" cy="6858000"/>
          </a:xfrm>
          <a:prstGeom prst="rect">
            <a:avLst/>
          </a:prstGeom>
        </p:spPr>
      </p:pic>
      <p:sp>
        <p:nvSpPr>
          <p:cNvPr id="4" name="テキスト ボックス 3">
            <a:extLst>
              <a:ext uri="{FF2B5EF4-FFF2-40B4-BE49-F238E27FC236}">
                <a16:creationId xmlns:a16="http://schemas.microsoft.com/office/drawing/2014/main" id="{29282E0F-61DF-D4B2-2599-5BC5B2403AF1}"/>
              </a:ext>
            </a:extLst>
          </p:cNvPr>
          <p:cNvSpPr txBox="1"/>
          <p:nvPr/>
        </p:nvSpPr>
        <p:spPr>
          <a:xfrm rot="20896092">
            <a:off x="7522464" y="1432560"/>
            <a:ext cx="4450080" cy="830997"/>
          </a:xfrm>
          <a:prstGeom prst="rect">
            <a:avLst/>
          </a:prstGeom>
          <a:solidFill>
            <a:schemeClr val="accent2"/>
          </a:solid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長鎖</a:t>
            </a:r>
            <a:r>
              <a:rPr kumimoji="1" lang="en-US" altLang="ja-JP" sz="2400" dirty="0">
                <a:latin typeface="BIZ UDPゴシック" panose="020B0400000000000000" pitchFamily="50" charset="-128"/>
                <a:ea typeface="BIZ UDPゴシック" panose="020B0400000000000000" pitchFamily="50" charset="-128"/>
              </a:rPr>
              <a:t>DNA</a:t>
            </a:r>
            <a:r>
              <a:rPr kumimoji="1" lang="ja-JP" altLang="en-US" sz="2400" dirty="0">
                <a:latin typeface="BIZ UDPゴシック" panose="020B0400000000000000" pitchFamily="50" charset="-128"/>
                <a:ea typeface="BIZ UDPゴシック" panose="020B0400000000000000" pitchFamily="50" charset="-128"/>
              </a:rPr>
              <a:t>合成法を開発</a:t>
            </a:r>
            <a:endParaRPr kumimoji="1" lang="en-US" altLang="ja-JP" sz="2400" dirty="0">
              <a:latin typeface="BIZ UDPゴシック" panose="020B0400000000000000" pitchFamily="50" charset="-128"/>
              <a:ea typeface="BIZ UDPゴシック" panose="020B0400000000000000" pitchFamily="50" charset="-128"/>
            </a:endParaRPr>
          </a:p>
          <a:p>
            <a:pPr algn="ctr"/>
            <a:r>
              <a:rPr lang="en-US" altLang="ja-JP" sz="2400" dirty="0">
                <a:latin typeface="BIZ UDPゴシック" panose="020B0400000000000000" pitchFamily="50" charset="-128"/>
                <a:ea typeface="BIZ UDPゴシック" panose="020B0400000000000000" pitchFamily="50" charset="-128"/>
              </a:rPr>
              <a:t>20</a:t>
            </a:r>
            <a:r>
              <a:rPr lang="ja-JP" altLang="en-US" sz="2400" dirty="0">
                <a:latin typeface="BIZ UDPゴシック" panose="020B0400000000000000" pitchFamily="50" charset="-128"/>
                <a:ea typeface="BIZ UDPゴシック" panose="020B0400000000000000" pitchFamily="50" charset="-128"/>
              </a:rPr>
              <a:t>万塩基対（遺伝子約</a:t>
            </a:r>
            <a:r>
              <a:rPr lang="en-US" altLang="ja-JP" sz="2400" dirty="0">
                <a:latin typeface="BIZ UDPゴシック" panose="020B0400000000000000" pitchFamily="50" charset="-128"/>
                <a:ea typeface="BIZ UDPゴシック" panose="020B0400000000000000" pitchFamily="50" charset="-128"/>
              </a:rPr>
              <a:t>200</a:t>
            </a:r>
            <a:r>
              <a:rPr lang="ja-JP" altLang="en-US" sz="2400" dirty="0">
                <a:latin typeface="BIZ UDPゴシック" panose="020B0400000000000000" pitchFamily="50" charset="-128"/>
                <a:ea typeface="BIZ UDPゴシック" panose="020B0400000000000000" pitchFamily="50" charset="-128"/>
              </a:rPr>
              <a:t>個）</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CDC016DD-0259-18D4-AEFB-6BDA992D3F67}"/>
              </a:ext>
            </a:extLst>
          </p:cNvPr>
          <p:cNvPicPr>
            <a:picLocks noChangeAspect="1"/>
          </p:cNvPicPr>
          <p:nvPr/>
        </p:nvPicPr>
        <p:blipFill>
          <a:blip r:embed="rId3"/>
          <a:stretch>
            <a:fillRect/>
          </a:stretch>
        </p:blipFill>
        <p:spPr>
          <a:xfrm>
            <a:off x="8107680" y="2745874"/>
            <a:ext cx="3775218" cy="4112126"/>
          </a:xfrm>
          <a:prstGeom prst="rect">
            <a:avLst/>
          </a:prstGeom>
        </p:spPr>
      </p:pic>
    </p:spTree>
    <p:extLst>
      <p:ext uri="{BB962C8B-B14F-4D97-AF65-F5344CB8AC3E}">
        <p14:creationId xmlns:p14="http://schemas.microsoft.com/office/powerpoint/2010/main" val="2612105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Benchtop DNA Device</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1026" name="Picture 2">
            <a:extLst>
              <a:ext uri="{FF2B5EF4-FFF2-40B4-BE49-F238E27FC236}">
                <a16:creationId xmlns:a16="http://schemas.microsoft.com/office/drawing/2014/main" id="{8A26ED88-CBF2-452D-B30B-CC5EA822C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6213"/>
            <a:ext cx="9753600"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256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en-US" altLang="ja-JP" sz="2400" dirty="0">
                <a:solidFill>
                  <a:srgbClr val="FFC000"/>
                </a:solidFill>
                <a:latin typeface="BIZ UDPゴシック" panose="020B0400000000000000" pitchFamily="50" charset="-128"/>
                <a:ea typeface="BIZ UDPゴシック" panose="020B0400000000000000" pitchFamily="50" charset="-128"/>
              </a:rPr>
              <a:t>Benchtop DNA Device</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graphicFrame>
        <p:nvGraphicFramePr>
          <p:cNvPr id="2" name="表 1">
            <a:extLst>
              <a:ext uri="{FF2B5EF4-FFF2-40B4-BE49-F238E27FC236}">
                <a16:creationId xmlns:a16="http://schemas.microsoft.com/office/drawing/2014/main" id="{284E79A5-A340-425D-9627-7C7943147DF2}"/>
              </a:ext>
            </a:extLst>
          </p:cNvPr>
          <p:cNvGraphicFramePr>
            <a:graphicFrameLocks noGrp="1"/>
          </p:cNvGraphicFramePr>
          <p:nvPr>
            <p:extLst>
              <p:ext uri="{D42A27DB-BD31-4B8C-83A1-F6EECF244321}">
                <p14:modId xmlns:p14="http://schemas.microsoft.com/office/powerpoint/2010/main" val="1603385567"/>
              </p:ext>
            </p:extLst>
          </p:nvPr>
        </p:nvGraphicFramePr>
        <p:xfrm>
          <a:off x="0" y="597692"/>
          <a:ext cx="12192001" cy="6352915"/>
        </p:xfrm>
        <a:graphic>
          <a:graphicData uri="http://schemas.openxmlformats.org/drawingml/2006/table">
            <a:tbl>
              <a:tblPr>
                <a:tableStyleId>{5C22544A-7EE6-4342-B048-85BDC9FD1C3A}</a:tableStyleId>
              </a:tblPr>
              <a:tblGrid>
                <a:gridCol w="3748969">
                  <a:extLst>
                    <a:ext uri="{9D8B030D-6E8A-4147-A177-3AD203B41FA5}">
                      <a16:colId xmlns:a16="http://schemas.microsoft.com/office/drawing/2014/main" val="3498857987"/>
                    </a:ext>
                  </a:extLst>
                </a:gridCol>
                <a:gridCol w="923114">
                  <a:extLst>
                    <a:ext uri="{9D8B030D-6E8A-4147-A177-3AD203B41FA5}">
                      <a16:colId xmlns:a16="http://schemas.microsoft.com/office/drawing/2014/main" val="1319024737"/>
                    </a:ext>
                  </a:extLst>
                </a:gridCol>
                <a:gridCol w="1780291">
                  <a:extLst>
                    <a:ext uri="{9D8B030D-6E8A-4147-A177-3AD203B41FA5}">
                      <a16:colId xmlns:a16="http://schemas.microsoft.com/office/drawing/2014/main" val="290387167"/>
                    </a:ext>
                  </a:extLst>
                </a:gridCol>
                <a:gridCol w="5739627">
                  <a:extLst>
                    <a:ext uri="{9D8B030D-6E8A-4147-A177-3AD203B41FA5}">
                      <a16:colId xmlns:a16="http://schemas.microsoft.com/office/drawing/2014/main" val="1268333257"/>
                    </a:ext>
                  </a:extLst>
                </a:gridCol>
              </a:tblGrid>
              <a:tr h="239210">
                <a:tc gridSpan="4">
                  <a:txBody>
                    <a:bodyPr/>
                    <a:lstStyle/>
                    <a:p>
                      <a:pPr algn="ctr" fontAlgn="ctr"/>
                      <a:r>
                        <a:rPr lang="en-US" sz="1800" u="none" strike="noStrike" dirty="0">
                          <a:effectLst/>
                          <a:latin typeface="BIZ UDPゴシック" panose="020B0400000000000000" pitchFamily="50" charset="-128"/>
                          <a:ea typeface="BIZ UDPゴシック" panose="020B0400000000000000" pitchFamily="50" charset="-128"/>
                        </a:rPr>
                        <a:t>Benchtop Devices Industry</a:t>
                      </a:r>
                      <a:endParaRPr lang="en-US"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2">
                        <a:lumMod val="7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416413932"/>
                  </a:ext>
                </a:extLst>
              </a:tr>
              <a:tr h="133274">
                <a:tc>
                  <a:txBody>
                    <a:bodyPr/>
                    <a:lstStyle/>
                    <a:p>
                      <a:pPr algn="ctr" fontAlgn="ctr"/>
                      <a:r>
                        <a:rPr lang="ja-JP" altLang="en-US" sz="1400" u="none" strike="noStrike" dirty="0">
                          <a:effectLst/>
                          <a:latin typeface="BIZ UDPゴシック" panose="020B0400000000000000" pitchFamily="50" charset="-128"/>
                          <a:ea typeface="BIZ UDPゴシック" panose="020B0400000000000000" pitchFamily="50" charset="-128"/>
                        </a:rPr>
                        <a:t>　企業</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国</a:t>
                      </a:r>
                    </a:p>
                  </a:txBody>
                  <a:tcPr marL="5695" marR="5695" marT="5695" marB="0" anchor="ctr"/>
                </a:tc>
                <a:tc>
                  <a:txBody>
                    <a:bodyPr/>
                    <a:lstStyle/>
                    <a:p>
                      <a:pPr algn="ctr" fontAlgn="ctr"/>
                      <a:r>
                        <a:rPr lang="ja-JP" altLang="en-US" sz="1400" u="none" strike="noStrike" dirty="0">
                          <a:effectLst/>
                          <a:latin typeface="BIZ UDPゴシック" panose="020B0400000000000000" pitchFamily="50" charset="-128"/>
                          <a:ea typeface="BIZ UDPゴシック" panose="020B0400000000000000" pitchFamily="50" charset="-128"/>
                        </a:rPr>
                        <a:t>　設立</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概要</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3903360736"/>
                  </a:ext>
                </a:extLst>
              </a:tr>
              <a:tr h="260852">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Biolytic</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Dr.Oligo</a:t>
                      </a:r>
                      <a:r>
                        <a:rPr lang="en-US" sz="1400" u="none" strike="noStrike" dirty="0">
                          <a:effectLst/>
                          <a:latin typeface="BIZ UDPゴシック" panose="020B0400000000000000" pitchFamily="50" charset="-128"/>
                          <a:ea typeface="BIZ UDPゴシック" panose="020B0400000000000000" pitchFamily="50" charset="-128"/>
                        </a:rPr>
                        <a:t> 1993</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Can synthesize ｕｐ to 768 oligos in parallele, each up to ～200 nt. Uses phosphoramidite chemistry.</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200760343"/>
                  </a:ext>
                </a:extLst>
              </a:tr>
              <a:tr h="260852">
                <a:tc>
                  <a:txBody>
                    <a:bodyPr/>
                    <a:lstStyle/>
                    <a:p>
                      <a:pPr algn="l" fontAlgn="ctr"/>
                      <a:r>
                        <a:rPr lang="en-US" sz="1400" u="none" strike="noStrike" dirty="0" err="1">
                          <a:effectLst/>
                          <a:latin typeface="BIZ UDPゴシック" panose="020B0400000000000000" pitchFamily="50" charset="-128"/>
                          <a:ea typeface="BIZ UDPゴシック" panose="020B0400000000000000" pitchFamily="50" charset="-128"/>
                        </a:rPr>
                        <a:t>BioAutomation,an</a:t>
                      </a:r>
                      <a:r>
                        <a:rPr lang="en-US" sz="1400" u="none" strike="noStrike" dirty="0">
                          <a:effectLst/>
                          <a:latin typeface="BIZ UDPゴシック" panose="020B0400000000000000" pitchFamily="50" charset="-128"/>
                          <a:ea typeface="BIZ UDPゴシック" panose="020B0400000000000000" pitchFamily="50" charset="-128"/>
                        </a:rPr>
                        <a:t> LCG company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MerMade</a:t>
                      </a:r>
                      <a:r>
                        <a:rPr lang="en-US" sz="1400" u="none" strike="noStrike" dirty="0">
                          <a:effectLst/>
                          <a:latin typeface="BIZ UDPゴシック" panose="020B0400000000000000" pitchFamily="50" charset="-128"/>
                          <a:ea typeface="BIZ UDPゴシック" panose="020B0400000000000000" pitchFamily="50" charset="-128"/>
                        </a:rPr>
                        <a:t> 1999</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Can </a:t>
                      </a:r>
                      <a:r>
                        <a:rPr lang="en-US" sz="1400" u="none" strike="noStrike" dirty="0" err="1">
                          <a:effectLst/>
                          <a:latin typeface="BIZ UDPゴシック" panose="020B0400000000000000" pitchFamily="50" charset="-128"/>
                          <a:ea typeface="BIZ UDPゴシック" panose="020B0400000000000000" pitchFamily="50" charset="-128"/>
                        </a:rPr>
                        <a:t>sythesize</a:t>
                      </a:r>
                      <a:r>
                        <a:rPr lang="en-US" sz="1400" u="none" strike="noStrike" dirty="0">
                          <a:effectLst/>
                          <a:latin typeface="BIZ UDPゴシック" panose="020B0400000000000000" pitchFamily="50" charset="-128"/>
                          <a:ea typeface="BIZ UDPゴシック" panose="020B0400000000000000" pitchFamily="50" charset="-128"/>
                        </a:rPr>
                        <a:t> up to 192 oligos in parallel, each up to ～２００ nt. Uses </a:t>
                      </a:r>
                      <a:r>
                        <a:rPr lang="en-US" sz="1400" u="none" strike="noStrike" dirty="0" err="1">
                          <a:effectLst/>
                          <a:latin typeface="BIZ UDPゴシック" panose="020B0400000000000000" pitchFamily="50" charset="-128"/>
                          <a:ea typeface="BIZ UDPゴシック" panose="020B0400000000000000" pitchFamily="50" charset="-128"/>
                        </a:rPr>
                        <a:t>phosphoramidite</a:t>
                      </a:r>
                      <a:r>
                        <a:rPr lang="en-US" sz="1400" u="none" strike="noStrike" dirty="0">
                          <a:effectLst/>
                          <a:latin typeface="BIZ UDPゴシック" panose="020B0400000000000000" pitchFamily="50" charset="-128"/>
                          <a:ea typeface="BIZ UDPゴシック" panose="020B0400000000000000" pitchFamily="50" charset="-128"/>
                        </a:rPr>
                        <a:t> chemistry.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1309268859"/>
                  </a:ext>
                </a:extLst>
              </a:tr>
              <a:tr h="176560">
                <a:tc gridSpan="4">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Next-generation devices</a:t>
                      </a:r>
                      <a:endParaRPr lang="en-US" sz="1400" b="1" i="0" u="none" strike="noStrike" dirty="0">
                        <a:solidFill>
                          <a:srgbClr val="FFFFFF"/>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4">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593776890"/>
                  </a:ext>
                </a:extLst>
              </a:tr>
              <a:tr h="877102">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Telesis Bio</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BioXp</a:t>
                      </a:r>
                      <a:r>
                        <a:rPr lang="en-US" sz="1400" u="none" strike="noStrike" dirty="0">
                          <a:effectLst/>
                          <a:latin typeface="BIZ UDPゴシック" panose="020B0400000000000000" pitchFamily="50" charset="-128"/>
                          <a:ea typeface="BIZ UDPゴシック" panose="020B0400000000000000" pitchFamily="50" charset="-128"/>
                        </a:rPr>
                        <a:t> 2015</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Assembles long </a:t>
                      </a:r>
                      <a:r>
                        <a:rPr lang="en-US" sz="1400" u="none" strike="noStrike" dirty="0" err="1">
                          <a:effectLst/>
                          <a:latin typeface="BIZ UDPゴシック" panose="020B0400000000000000" pitchFamily="50" charset="-128"/>
                          <a:ea typeface="BIZ UDPゴシック" panose="020B0400000000000000" pitchFamily="50" charset="-128"/>
                        </a:rPr>
                        <a:t>streches</a:t>
                      </a:r>
                      <a:r>
                        <a:rPr lang="en-US" sz="1400" u="none" strike="noStrike" dirty="0">
                          <a:effectLst/>
                          <a:latin typeface="BIZ UDPゴシック" panose="020B0400000000000000" pitchFamily="50" charset="-128"/>
                          <a:ea typeface="BIZ UDPゴシック" panose="020B0400000000000000" pitchFamily="50" charset="-128"/>
                        </a:rPr>
                        <a:t> of dsDNA from specialized plates of oligos that are ordered from the company and has reported the assembly of a 7.2-kb dsDNA </a:t>
                      </a:r>
                      <a:r>
                        <a:rPr lang="en-US" sz="1400" u="none" strike="noStrike" dirty="0" err="1">
                          <a:effectLst/>
                          <a:latin typeface="BIZ UDPゴシック" panose="020B0400000000000000" pitchFamily="50" charset="-128"/>
                          <a:ea typeface="BIZ UDPゴシック" panose="020B0400000000000000" pitchFamily="50" charset="-128"/>
                        </a:rPr>
                        <a:t>fragment.Telesis</a:t>
                      </a:r>
                      <a:r>
                        <a:rPr lang="en-US" sz="1400" u="none" strike="noStrike" dirty="0">
                          <a:effectLst/>
                          <a:latin typeface="BIZ UDPゴシック" panose="020B0400000000000000" pitchFamily="50" charset="-128"/>
                          <a:ea typeface="BIZ UDPゴシック" panose="020B0400000000000000" pitchFamily="50" charset="-128"/>
                        </a:rPr>
                        <a:t> Bio recently announced an </a:t>
                      </a:r>
                      <a:r>
                        <a:rPr lang="en-US" sz="1400" u="none" strike="noStrike" dirty="0" err="1">
                          <a:effectLst/>
                          <a:latin typeface="BIZ UDPゴシック" panose="020B0400000000000000" pitchFamily="50" charset="-128"/>
                          <a:ea typeface="BIZ UDPゴシック" panose="020B0400000000000000" pitchFamily="50" charset="-128"/>
                        </a:rPr>
                        <a:t>enzymatics</a:t>
                      </a:r>
                      <a:r>
                        <a:rPr lang="en-US" sz="1400" u="none" strike="noStrike" dirty="0">
                          <a:effectLst/>
                          <a:latin typeface="BIZ UDPゴシック" panose="020B0400000000000000" pitchFamily="50" charset="-128"/>
                          <a:ea typeface="BIZ UDPゴシック" panose="020B0400000000000000" pitchFamily="50" charset="-128"/>
                        </a:rPr>
                        <a:t> synthesis platform and plans to integrate this capability into its </a:t>
                      </a:r>
                      <a:r>
                        <a:rPr lang="en-US" sz="1400" u="none" strike="noStrike" dirty="0" err="1">
                          <a:effectLst/>
                          <a:latin typeface="BIZ UDPゴシック" panose="020B0400000000000000" pitchFamily="50" charset="-128"/>
                          <a:ea typeface="BIZ UDPゴシック" panose="020B0400000000000000" pitchFamily="50" charset="-128"/>
                        </a:rPr>
                        <a:t>BioXp</a:t>
                      </a:r>
                      <a:r>
                        <a:rPr lang="en-US" sz="1400" u="none" strike="noStrike" dirty="0">
                          <a:effectLst/>
                          <a:latin typeface="BIZ UDPゴシック" panose="020B0400000000000000" pitchFamily="50" charset="-128"/>
                          <a:ea typeface="BIZ UDPゴシック" panose="020B0400000000000000" pitchFamily="50" charset="-128"/>
                        </a:rPr>
                        <a:t> device. Company went public in June 2021.</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227989812"/>
                  </a:ext>
                </a:extLst>
              </a:tr>
              <a:tr h="421465">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DNA Script</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France</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SYNTAX 2021</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Can synthesize up to 96 oligos in parallel, each up to 80 nt. DNA Script has also demonstrated enzymatic synthesis of oligos of up to 200 nt.</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736151904"/>
                  </a:ext>
                </a:extLst>
              </a:tr>
              <a:tr h="643588">
                <a:tc>
                  <a:txBody>
                    <a:bodyPr/>
                    <a:lstStyle/>
                    <a:p>
                      <a:pPr algn="l" fontAlgn="ctr"/>
                      <a:r>
                        <a:rPr lang="en-US" sz="1600" u="none" strike="noStrike" dirty="0" err="1">
                          <a:effectLst/>
                          <a:latin typeface="BIZ UDPゴシック" panose="020B0400000000000000" pitchFamily="50" charset="-128"/>
                          <a:ea typeface="BIZ UDPゴシック" panose="020B0400000000000000" pitchFamily="50" charset="-128"/>
                        </a:rPr>
                        <a:t>Evonetix</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TBA</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Developing a benchtop device that uses thermally controlled, chip-bases oligo synthesis that is integrated with DNA assembly capabilities. Compatible with phosphoramidite chemistry or enzymatic synthesis.</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591379491"/>
                  </a:ext>
                </a:extLst>
              </a:tr>
              <a:tr h="307555">
                <a:tc>
                  <a:txBody>
                    <a:bodyPr/>
                    <a:lstStyle/>
                    <a:p>
                      <a:pPr algn="l" fontAlgn="ctr"/>
                      <a:r>
                        <a:rPr lang="en-US" sz="1600" u="none" strike="noStrike" dirty="0" err="1">
                          <a:effectLst/>
                          <a:latin typeface="BIZ UDPゴシック" panose="020B0400000000000000" pitchFamily="50" charset="-128"/>
                          <a:ea typeface="BIZ UDPゴシック" panose="020B0400000000000000" pitchFamily="50" charset="-128"/>
                        </a:rPr>
                        <a:t>Nuclera</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TBA</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Developing a benchtop device that uses microfluidics for protein and DNA synthesis.</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686990796"/>
                  </a:ext>
                </a:extLst>
              </a:tr>
              <a:tr h="193646">
                <a:tc gridSpan="4">
                  <a:txBody>
                    <a:bodyPr/>
                    <a:lstStyle/>
                    <a:p>
                      <a:pPr algn="ctr" fontAlgn="ctr"/>
                      <a:r>
                        <a:rPr lang="en-US" sz="1600" u="none" strike="noStrike" dirty="0">
                          <a:effectLst/>
                          <a:latin typeface="BIZ UDPゴシック" panose="020B0400000000000000" pitchFamily="50" charset="-128"/>
                          <a:ea typeface="BIZ UDPゴシック" panose="020B0400000000000000" pitchFamily="50" charset="-128"/>
                        </a:rPr>
                        <a:t>Enzymatic synthesis technologies</a:t>
                      </a:r>
                      <a:endParaRPr lang="en-US" sz="1600" b="1" i="0" u="none" strike="noStrike" dirty="0">
                        <a:solidFill>
                          <a:srgbClr val="FFFFFF"/>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183327792"/>
                  </a:ext>
                </a:extLst>
              </a:tr>
              <a:tr h="261992">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Molecular Assemblies</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a fully Enzymatic Synthesis technology that will be implemented as a service.</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856093979"/>
                  </a:ext>
                </a:extLst>
              </a:tr>
              <a:tr h="279078">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Ansa Biotechnologies</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Enzymatic Synthesis to provide DNA synthesis as a service. Has reported synthesis of a 1005-nt oligo.</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3816744414"/>
                  </a:ext>
                </a:extLst>
              </a:tr>
              <a:tr h="296164">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Camena Bioscience</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Enzymatic Synthesis to provide DNA synthesis as a service. Has reported </a:t>
                      </a:r>
                      <a:r>
                        <a:rPr lang="en-US" sz="1400" u="none" strike="noStrike" dirty="0" err="1">
                          <a:effectLst/>
                          <a:latin typeface="BIZ UDPゴシック" panose="020B0400000000000000" pitchFamily="50" charset="-128"/>
                          <a:ea typeface="BIZ UDPゴシック" panose="020B0400000000000000" pitchFamily="50" charset="-128"/>
                        </a:rPr>
                        <a:t>oligos.of</a:t>
                      </a:r>
                      <a:r>
                        <a:rPr lang="en-US" sz="1400" u="none" strike="noStrike" dirty="0">
                          <a:effectLst/>
                          <a:latin typeface="BIZ UDPゴシック" panose="020B0400000000000000" pitchFamily="50" charset="-128"/>
                          <a:ea typeface="BIZ UDPゴシック" panose="020B0400000000000000" pitchFamily="50" charset="-128"/>
                        </a:rPr>
                        <a:t> up to 300 </a:t>
                      </a:r>
                      <a:r>
                        <a:rPr lang="en-US" sz="1400" u="none" strike="noStrike" dirty="0" err="1">
                          <a:effectLst/>
                          <a:latin typeface="BIZ UDPゴシック" panose="020B0400000000000000" pitchFamily="50" charset="-128"/>
                          <a:ea typeface="BIZ UDPゴシック" panose="020B0400000000000000" pitchFamily="50" charset="-128"/>
                        </a:rPr>
                        <a:t>nt</a:t>
                      </a:r>
                      <a:r>
                        <a:rPr lang="en-US" sz="1400" u="none" strike="noStrike" dirty="0">
                          <a:effectLst/>
                          <a:latin typeface="BIZ UDPゴシック" panose="020B0400000000000000" pitchFamily="50" charset="-128"/>
                          <a:ea typeface="BIZ UDPゴシック" panose="020B0400000000000000" pitchFamily="50" charset="-128"/>
                        </a:rPr>
                        <a:t> at 99.9% sequence fidelity.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1863271065"/>
                  </a:ext>
                </a:extLst>
              </a:tr>
            </a:tbl>
          </a:graphicData>
        </a:graphic>
      </p:graphicFrame>
    </p:spTree>
    <p:extLst>
      <p:ext uri="{BB962C8B-B14F-4D97-AF65-F5344CB8AC3E}">
        <p14:creationId xmlns:p14="http://schemas.microsoft.com/office/powerpoint/2010/main" val="1956435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994D7F0-6C4B-8AC2-6560-AFF8B4AF247E}"/>
              </a:ext>
            </a:extLst>
          </p:cNvPr>
          <p:cNvPicPr>
            <a:picLocks noChangeAspect="1"/>
          </p:cNvPicPr>
          <p:nvPr/>
        </p:nvPicPr>
        <p:blipFill>
          <a:blip r:embed="rId2"/>
          <a:stretch>
            <a:fillRect/>
          </a:stretch>
        </p:blipFill>
        <p:spPr>
          <a:xfrm>
            <a:off x="414158" y="0"/>
            <a:ext cx="11363683" cy="6858000"/>
          </a:xfrm>
          <a:prstGeom prst="rect">
            <a:avLst/>
          </a:prstGeom>
        </p:spPr>
      </p:pic>
      <p:sp>
        <p:nvSpPr>
          <p:cNvPr id="8" name="テキスト ボックス 7">
            <a:extLst>
              <a:ext uri="{FF2B5EF4-FFF2-40B4-BE49-F238E27FC236}">
                <a16:creationId xmlns:a16="http://schemas.microsoft.com/office/drawing/2014/main" id="{EAD9AAE4-515F-1B68-0005-77042365DBD1}"/>
              </a:ext>
            </a:extLst>
          </p:cNvPr>
          <p:cNvSpPr txBox="1"/>
          <p:nvPr/>
        </p:nvSpPr>
        <p:spPr>
          <a:xfrm rot="20943920">
            <a:off x="713231" y="5201150"/>
            <a:ext cx="9320784" cy="646331"/>
          </a:xfrm>
          <a:prstGeom prst="rect">
            <a:avLst/>
          </a:prstGeom>
          <a:noFill/>
        </p:spPr>
        <p:txBody>
          <a:bodyPr wrap="square">
            <a:spAutoFit/>
          </a:bodyPr>
          <a:lstStyle/>
          <a:p>
            <a:r>
              <a:rPr lang="en-US" altLang="ja-JP" sz="3600" dirty="0">
                <a:solidFill>
                  <a:srgbClr val="C00000"/>
                </a:solidFill>
                <a:latin typeface="Amasis MT Pro Black" panose="02040A04050005020304" pitchFamily="18" charset="0"/>
              </a:rPr>
              <a:t>https://stopthenextpandemic.io/</a:t>
            </a:r>
            <a:endParaRPr lang="ja-JP" altLang="en-US" sz="3600" dirty="0">
              <a:solidFill>
                <a:srgbClr val="C00000"/>
              </a:solidFill>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59836E05-7903-D219-BA63-91A94B64FA61}"/>
              </a:ext>
            </a:extLst>
          </p:cNvPr>
          <p:cNvSpPr txBox="1"/>
          <p:nvPr/>
        </p:nvSpPr>
        <p:spPr>
          <a:xfrm>
            <a:off x="1097280" y="146304"/>
            <a:ext cx="6797040" cy="1200329"/>
          </a:xfrm>
          <a:prstGeom prst="rect">
            <a:avLst/>
          </a:prstGeom>
          <a:noFill/>
        </p:spPr>
        <p:txBody>
          <a:bodyPr wrap="square" rtlCol="0">
            <a:spAutoFit/>
          </a:bodyPr>
          <a:lstStyle/>
          <a:p>
            <a:r>
              <a:rPr kumimoji="1" lang="ja-JP" altLang="en-US" sz="3600" dirty="0">
                <a:solidFill>
                  <a:schemeClr val="bg1"/>
                </a:solidFill>
                <a:latin typeface="BIZ UDPゴシック" panose="020B0400000000000000" pitchFamily="50" charset="-128"/>
                <a:ea typeface="BIZ UDPゴシック" panose="020B0400000000000000" pitchFamily="50" charset="-128"/>
              </a:rPr>
              <a:t>パンデミックの机上演習を実施</a:t>
            </a:r>
            <a:endParaRPr kumimoji="1" lang="en-US" altLang="ja-JP" sz="3600" dirty="0">
              <a:solidFill>
                <a:schemeClr val="bg1"/>
              </a:solidFill>
              <a:latin typeface="BIZ UDPゴシック" panose="020B0400000000000000" pitchFamily="50" charset="-128"/>
              <a:ea typeface="BIZ UDPゴシック" panose="020B0400000000000000" pitchFamily="50" charset="-128"/>
            </a:endParaRPr>
          </a:p>
          <a:p>
            <a:r>
              <a:rPr lang="en-US" altLang="ja-JP" sz="3600" dirty="0">
                <a:solidFill>
                  <a:schemeClr val="bg1"/>
                </a:solidFill>
                <a:latin typeface="BIZ UDPゴシック" panose="020B0400000000000000" pitchFamily="50" charset="-128"/>
                <a:ea typeface="BIZ UDPゴシック" panose="020B0400000000000000" pitchFamily="50" charset="-128"/>
              </a:rPr>
              <a:t>2023</a:t>
            </a:r>
            <a:r>
              <a:rPr lang="ja-JP" altLang="en-US" sz="3600" dirty="0">
                <a:solidFill>
                  <a:schemeClr val="bg1"/>
                </a:solidFill>
                <a:latin typeface="BIZ UDPゴシック" panose="020B0400000000000000" pitchFamily="50" charset="-128"/>
                <a:ea typeface="BIZ UDPゴシック" panose="020B0400000000000000" pitchFamily="50" charset="-128"/>
              </a:rPr>
              <a:t>年</a:t>
            </a:r>
            <a:r>
              <a:rPr lang="en-US" altLang="ja-JP" sz="3600" dirty="0">
                <a:solidFill>
                  <a:schemeClr val="bg1"/>
                </a:solidFill>
                <a:latin typeface="BIZ UDPゴシック" panose="020B0400000000000000" pitchFamily="50" charset="-128"/>
                <a:ea typeface="BIZ UDPゴシック" panose="020B0400000000000000" pitchFamily="50" charset="-128"/>
              </a:rPr>
              <a:t>5</a:t>
            </a:r>
            <a:r>
              <a:rPr lang="ja-JP" altLang="en-US" sz="3600" dirty="0">
                <a:solidFill>
                  <a:schemeClr val="bg1"/>
                </a:solidFill>
                <a:latin typeface="BIZ UDPゴシック" panose="020B0400000000000000" pitchFamily="50" charset="-128"/>
                <a:ea typeface="BIZ UDPゴシック" panose="020B0400000000000000" pitchFamily="50" charset="-128"/>
              </a:rPr>
              <a:t>月</a:t>
            </a:r>
            <a:r>
              <a:rPr lang="en-US" altLang="ja-JP" sz="3600" dirty="0">
                <a:solidFill>
                  <a:schemeClr val="bg1"/>
                </a:solidFill>
                <a:latin typeface="BIZ UDPゴシック" panose="020B0400000000000000" pitchFamily="50" charset="-128"/>
                <a:ea typeface="BIZ UDPゴシック" panose="020B0400000000000000" pitchFamily="50" charset="-128"/>
              </a:rPr>
              <a:t>25</a:t>
            </a:r>
            <a:r>
              <a:rPr lang="ja-JP" altLang="en-US" sz="3600" dirty="0">
                <a:solidFill>
                  <a:schemeClr val="bg1"/>
                </a:solidFill>
                <a:latin typeface="BIZ UDPゴシック" panose="020B0400000000000000" pitchFamily="50" charset="-128"/>
                <a:ea typeface="BIZ UDPゴシック" panose="020B0400000000000000" pitchFamily="50" charset="-128"/>
              </a:rPr>
              <a:t>日</a:t>
            </a:r>
            <a:endParaRPr kumimoji="1" lang="en-US" altLang="ja-JP" sz="3600" dirty="0">
              <a:solidFill>
                <a:schemeClr val="bg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9CE317D1-8F8F-ACA6-E25C-9A00ABE6DED8}"/>
              </a:ext>
            </a:extLst>
          </p:cNvPr>
          <p:cNvSpPr txBox="1"/>
          <p:nvPr/>
        </p:nvSpPr>
        <p:spPr>
          <a:xfrm>
            <a:off x="7053073" y="5714603"/>
            <a:ext cx="4499216" cy="1077218"/>
          </a:xfrm>
          <a:prstGeom prst="rect">
            <a:avLst/>
          </a:prstGeom>
          <a:solidFill>
            <a:schemeClr val="bg2"/>
          </a:solidFill>
        </p:spPr>
        <p:txBody>
          <a:bodyPr wrap="square">
            <a:spAutoFit/>
          </a:bodyPr>
          <a:lstStyle/>
          <a:p>
            <a:r>
              <a:rPr lang="en-US" altLang="ja-JP" sz="1600" b="0" i="0" dirty="0">
                <a:solidFill>
                  <a:srgbClr val="111111"/>
                </a:solidFill>
                <a:effectLst/>
                <a:latin typeface="BIZ UDPゴシック" panose="020B0400000000000000" pitchFamily="50" charset="-128"/>
                <a:ea typeface="BIZ UDPゴシック" panose="020B0400000000000000" pitchFamily="50" charset="-128"/>
              </a:rPr>
              <a:t>Nuclear Threat Initiative </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は、人類を危険にさらす核および生物の脅威を軽減することに焦点を当てた非営利、超党派の世界的な安全保障組織です。　</a:t>
            </a:r>
            <a:r>
              <a:rPr lang="en-US" altLang="ja-JP" sz="1600" b="0" i="0" dirty="0">
                <a:solidFill>
                  <a:srgbClr val="111111"/>
                </a:solidFill>
                <a:effectLst/>
                <a:latin typeface="BIZ UDPゴシック" panose="020B0400000000000000" pitchFamily="50" charset="-128"/>
                <a:ea typeface="BIZ UDPゴシック" panose="020B0400000000000000" pitchFamily="50" charset="-128"/>
                <a:hlinkClick r:id="rId3"/>
              </a:rPr>
              <a:t>https://www.nti.org/</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　</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03889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チェン・ウェイ">
            <a:extLst>
              <a:ext uri="{FF2B5EF4-FFF2-40B4-BE49-F238E27FC236}">
                <a16:creationId xmlns:a16="http://schemas.microsoft.com/office/drawing/2014/main" id="{B72A776D-A1C6-64E5-F1D7-9B1B1BA3C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032" y="0"/>
            <a:ext cx="6700086" cy="37719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7ABA96E0-5D5F-7B04-9785-6AB23C3ADE58}"/>
              </a:ext>
            </a:extLst>
          </p:cNvPr>
          <p:cNvPicPr>
            <a:picLocks noChangeAspect="1"/>
          </p:cNvPicPr>
          <p:nvPr/>
        </p:nvPicPr>
        <p:blipFill>
          <a:blip r:embed="rId3"/>
          <a:stretch>
            <a:fillRect/>
          </a:stretch>
        </p:blipFill>
        <p:spPr>
          <a:xfrm>
            <a:off x="0" y="0"/>
            <a:ext cx="5468797" cy="3627636"/>
          </a:xfrm>
          <a:prstGeom prst="rect">
            <a:avLst/>
          </a:prstGeom>
        </p:spPr>
      </p:pic>
      <p:pic>
        <p:nvPicPr>
          <p:cNvPr id="1028" name="Picture 4">
            <a:extLst>
              <a:ext uri="{FF2B5EF4-FFF2-40B4-BE49-F238E27FC236}">
                <a16:creationId xmlns:a16="http://schemas.microsoft.com/office/drawing/2014/main" id="{08F11E4D-E653-470F-2EA3-170107B64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256407"/>
            <a:ext cx="5468796" cy="360159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9FD824C-605F-7294-60F5-328E9EAFF140}"/>
              </a:ext>
            </a:extLst>
          </p:cNvPr>
          <p:cNvSpPr txBox="1"/>
          <p:nvPr/>
        </p:nvSpPr>
        <p:spPr>
          <a:xfrm>
            <a:off x="30822" y="3306603"/>
            <a:ext cx="5407152" cy="461665"/>
          </a:xfrm>
          <a:prstGeom prst="rect">
            <a:avLst/>
          </a:prstGeom>
          <a:noFill/>
        </p:spPr>
        <p:txBody>
          <a:bodyPr wrap="square">
            <a:spAutoFit/>
          </a:bodyPr>
          <a:lstStyle/>
          <a:p>
            <a:r>
              <a:rPr lang="zh-CN" altLang="en-US" sz="1200" b="0" i="0" dirty="0">
                <a:solidFill>
                  <a:srgbClr val="191919"/>
                </a:solidFill>
                <a:effectLst/>
                <a:latin typeface="BIZ UDPゴシック" panose="020B0400000000000000" pitchFamily="50" charset="-128"/>
                <a:ea typeface="BIZ UDPゴシック" panose="020B0400000000000000" pitchFamily="50" charset="-128"/>
              </a:rPr>
              <a:t>中国人民解放军军事医学科学院于</a:t>
            </a:r>
            <a:r>
              <a:rPr lang="en-US" altLang="zh-CN" sz="1200" b="0" i="0" dirty="0">
                <a:solidFill>
                  <a:srgbClr val="191919"/>
                </a:solidFill>
                <a:effectLst/>
                <a:latin typeface="BIZ UDPゴシック" panose="020B0400000000000000" pitchFamily="50" charset="-128"/>
                <a:ea typeface="BIZ UDPゴシック" panose="020B0400000000000000" pitchFamily="50" charset="-128"/>
              </a:rPr>
              <a:t>1951</a:t>
            </a:r>
            <a:r>
              <a:rPr lang="zh-CN" altLang="en-US" sz="1200" b="0" i="0" dirty="0">
                <a:solidFill>
                  <a:srgbClr val="191919"/>
                </a:solidFill>
                <a:effectLst/>
                <a:latin typeface="BIZ UDPゴシック" panose="020B0400000000000000" pitchFamily="50" charset="-128"/>
                <a:ea typeface="BIZ UDPゴシック" panose="020B0400000000000000" pitchFamily="50" charset="-128"/>
              </a:rPr>
              <a:t>年在上海建立，是继中国科学院之后，新中国成立的第二家科学院、世界第三家军事医学高级科研机构。</a:t>
            </a:r>
            <a:endParaRPr lang="ja-JP" altLang="en-US" sz="1200" dirty="0">
              <a:latin typeface="BIZ UDPゴシック" panose="020B0400000000000000" pitchFamily="50" charset="-128"/>
              <a:ea typeface="BIZ UDPゴシック" panose="020B0400000000000000" pitchFamily="50" charset="-128"/>
            </a:endParaRPr>
          </a:p>
        </p:txBody>
      </p:sp>
      <p:pic>
        <p:nvPicPr>
          <p:cNvPr id="1030" name="Picture 6">
            <a:extLst>
              <a:ext uri="{FF2B5EF4-FFF2-40B4-BE49-F238E27FC236}">
                <a16:creationId xmlns:a16="http://schemas.microsoft.com/office/drawing/2014/main" id="{6D3E6AC1-AF04-852F-3535-8778B634C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5818" y="4555189"/>
            <a:ext cx="2471547" cy="22078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图片默认标题_fororder_A">
            <a:extLst>
              <a:ext uri="{FF2B5EF4-FFF2-40B4-BE49-F238E27FC236}">
                <a16:creationId xmlns:a16="http://schemas.microsoft.com/office/drawing/2014/main" id="{E3BC4E68-5266-494F-D997-D9D3E9A849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2433" y="3729301"/>
            <a:ext cx="3054096" cy="31287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C05B5B9-2135-3D87-2062-0B3D3A0409E5}"/>
              </a:ext>
            </a:extLst>
          </p:cNvPr>
          <p:cNvSpPr txBox="1"/>
          <p:nvPr/>
        </p:nvSpPr>
        <p:spPr>
          <a:xfrm>
            <a:off x="8842763" y="3768268"/>
            <a:ext cx="3125434" cy="646331"/>
          </a:xfrm>
          <a:prstGeom prst="rect">
            <a:avLst/>
          </a:prstGeom>
          <a:noFill/>
        </p:spPr>
        <p:txBody>
          <a:bodyPr wrap="square">
            <a:spAutoFit/>
          </a:bodyPr>
          <a:lstStyle/>
          <a:p>
            <a:pPr algn="ctr" fontAlgn="base"/>
            <a:r>
              <a:rPr lang="ja-JP" altLang="en-US" b="0" i="0" u="none" strike="noStrike" dirty="0">
                <a:effectLst/>
                <a:latin typeface="BIZ UDPゴシック" panose="020B0400000000000000" pitchFamily="50" charset="-128"/>
                <a:ea typeface="BIZ UDPゴシック" panose="020B0400000000000000" pitchFamily="50" charset="-128"/>
              </a:rPr>
              <a:t>中国人民解放軍</a:t>
            </a:r>
            <a:endParaRPr lang="en-US" altLang="zh-TW" b="0" i="0" u="none" strike="noStrike" dirty="0">
              <a:effectLst/>
              <a:latin typeface="BIZ UDPゴシック" panose="020B0400000000000000" pitchFamily="50" charset="-128"/>
              <a:ea typeface="BIZ UDPゴシック" panose="020B0400000000000000" pitchFamily="50" charset="-128"/>
            </a:endParaRPr>
          </a:p>
          <a:p>
            <a:pPr algn="ctr" fontAlgn="base"/>
            <a:r>
              <a:rPr lang="zh-TW" altLang="en-US" b="0" i="0" u="none" strike="noStrike" dirty="0">
                <a:effectLst/>
                <a:latin typeface="BIZ UDPゴシック" panose="020B0400000000000000" pitchFamily="50" charset="-128"/>
                <a:ea typeface="BIZ UDPゴシック" panose="020B0400000000000000" pitchFamily="50" charset="-128"/>
              </a:rPr>
              <a:t>生化武器專家</a:t>
            </a:r>
            <a:r>
              <a:rPr lang="ja-JP" altLang="en-US" b="0" i="0" u="none" strike="noStrike" dirty="0">
                <a:effectLst/>
                <a:latin typeface="BIZ UDPゴシック" panose="020B0400000000000000" pitchFamily="50" charset="-128"/>
                <a:ea typeface="BIZ UDPゴシック" panose="020B0400000000000000" pitchFamily="50" charset="-128"/>
              </a:rPr>
              <a:t>　</a:t>
            </a:r>
            <a:r>
              <a:rPr lang="zh-TW" altLang="en-US" b="0" i="0" u="none" strike="noStrike" dirty="0">
                <a:effectLst/>
                <a:latin typeface="BIZ UDPゴシック" panose="020B0400000000000000" pitchFamily="50" charset="-128"/>
                <a:ea typeface="BIZ UDPゴシック" panose="020B0400000000000000" pitchFamily="50" charset="-128"/>
              </a:rPr>
              <a:t>陳薇</a:t>
            </a:r>
            <a:r>
              <a:rPr lang="ja-JP" altLang="en-US" b="0" i="0" u="none" strike="noStrike" dirty="0">
                <a:effectLst/>
                <a:latin typeface="BIZ UDPゴシック" panose="020B0400000000000000" pitchFamily="50" charset="-128"/>
                <a:ea typeface="BIZ UDPゴシック" panose="020B0400000000000000" pitchFamily="50" charset="-128"/>
              </a:rPr>
              <a:t>少将</a:t>
            </a:r>
            <a:endParaRPr lang="zh-TW" altLang="en-US" b="0" i="0" dirty="0">
              <a:effectLs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46113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9B6B79E-F5A0-9763-A5AB-DE4F31613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 y="271272"/>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F4A8E97-31C1-1225-9EB6-AB3AA041C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5176"/>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8E445BE-2BDB-4230-CAC9-A30F35075CB7}"/>
              </a:ext>
            </a:extLst>
          </p:cNvPr>
          <p:cNvSpPr txBox="1"/>
          <p:nvPr/>
        </p:nvSpPr>
        <p:spPr>
          <a:xfrm>
            <a:off x="2743200" y="-54829"/>
            <a:ext cx="6096000" cy="307777"/>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https://www3.nhk.or.jp/news/special/coronavirus/vaccine/</a:t>
            </a:r>
            <a:endParaRPr lang="ja-JP" altLang="en-US" sz="1400" dirty="0">
              <a:latin typeface="BIZ UDPゴシック" panose="020B0400000000000000" pitchFamily="50" charset="-128"/>
              <a:ea typeface="BIZ UDPゴシック" panose="020B0400000000000000" pitchFamily="50" charset="-128"/>
            </a:endParaRPr>
          </a:p>
        </p:txBody>
      </p:sp>
      <p:pic>
        <p:nvPicPr>
          <p:cNvPr id="4104" name="Picture 8">
            <a:extLst>
              <a:ext uri="{FF2B5EF4-FFF2-40B4-BE49-F238E27FC236}">
                <a16:creationId xmlns:a16="http://schemas.microsoft.com/office/drawing/2014/main" id="{CE2F000B-369A-2F53-3C69-F68E86FA20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61" y="3651504"/>
            <a:ext cx="5700437" cy="320649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01370F2E-016B-C37D-CD5B-ED6AD5564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3531108"/>
            <a:ext cx="5914475" cy="3326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835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9785D554-A184-67B8-E3D0-78AE10975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52" y="0"/>
            <a:ext cx="9701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928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rliament Day">
            <a:extLst>
              <a:ext uri="{FF2B5EF4-FFF2-40B4-BE49-F238E27FC236}">
                <a16:creationId xmlns:a16="http://schemas.microsoft.com/office/drawing/2014/main" id="{7947F272-FF17-40DD-847C-4D050C513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466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BBA05ED-018B-40FF-8306-DA65AC5C1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135" y="80589"/>
            <a:ext cx="7065960" cy="3973699"/>
          </a:xfrm>
          <a:prstGeom prst="rect">
            <a:avLst/>
          </a:prstGeom>
          <a:noFill/>
          <a:extLst>
            <a:ext uri="{909E8E84-426E-40DD-AFC4-6F175D3DCCD1}">
              <a14:hiddenFill xmlns:a14="http://schemas.microsoft.com/office/drawing/2010/main">
                <a:solidFill>
                  <a:srgbClr val="FFFFFF"/>
                </a:solidFill>
              </a14:hiddenFill>
            </a:ext>
          </a:extLst>
        </p:spPr>
      </p:pic>
      <p:sp>
        <p:nvSpPr>
          <p:cNvPr id="3" name="矢印: 右 2">
            <a:extLst>
              <a:ext uri="{FF2B5EF4-FFF2-40B4-BE49-F238E27FC236}">
                <a16:creationId xmlns:a16="http://schemas.microsoft.com/office/drawing/2014/main" id="{B01D086E-9144-40C1-A22B-806741A7A93E}"/>
              </a:ext>
            </a:extLst>
          </p:cNvPr>
          <p:cNvSpPr/>
          <p:nvPr/>
        </p:nvSpPr>
        <p:spPr>
          <a:xfrm rot="18354289">
            <a:off x="6519170" y="3420718"/>
            <a:ext cx="4150782" cy="21416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B18C9D2-727A-49CD-A834-6399E6BF3FD6}"/>
              </a:ext>
            </a:extLst>
          </p:cNvPr>
          <p:cNvSpPr txBox="1"/>
          <p:nvPr/>
        </p:nvSpPr>
        <p:spPr>
          <a:xfrm>
            <a:off x="5648826" y="5271651"/>
            <a:ext cx="6130090" cy="646331"/>
          </a:xfrm>
          <a:prstGeom prst="rect">
            <a:avLst/>
          </a:prstGeom>
          <a:noFill/>
        </p:spPr>
        <p:txBody>
          <a:bodyPr wrap="square" rtlCol="0">
            <a:spAutoFit/>
          </a:bodyPr>
          <a:lstStyle/>
          <a:p>
            <a:r>
              <a:rPr kumimoji="1" lang="ja-JP" altLang="en-US" dirty="0"/>
              <a:t>特許情報を基に過去から現在までの研究動向を説明。</a:t>
            </a:r>
            <a:endParaRPr kumimoji="1" lang="en-US" altLang="ja-JP" dirty="0"/>
          </a:p>
          <a:p>
            <a:r>
              <a:rPr lang="en-US" altLang="ja-JP" dirty="0"/>
              <a:t>1965</a:t>
            </a:r>
            <a:r>
              <a:rPr lang="ja-JP" altLang="en-US" dirty="0"/>
              <a:t>年から開発、長い歴史を持つ。</a:t>
            </a:r>
            <a:endParaRPr kumimoji="1" lang="ja-JP" altLang="en-US" dirty="0"/>
          </a:p>
        </p:txBody>
      </p:sp>
      <p:sp>
        <p:nvSpPr>
          <p:cNvPr id="8" name="テキスト ボックス 7">
            <a:extLst>
              <a:ext uri="{FF2B5EF4-FFF2-40B4-BE49-F238E27FC236}">
                <a16:creationId xmlns:a16="http://schemas.microsoft.com/office/drawing/2014/main" id="{4DC7DC40-7E42-4F69-97F1-DC285C0A860A}"/>
              </a:ext>
            </a:extLst>
          </p:cNvPr>
          <p:cNvSpPr txBox="1"/>
          <p:nvPr/>
        </p:nvSpPr>
        <p:spPr>
          <a:xfrm>
            <a:off x="6454647" y="5917982"/>
            <a:ext cx="4416834" cy="369332"/>
          </a:xfrm>
          <a:prstGeom prst="rect">
            <a:avLst/>
          </a:prstGeom>
          <a:noFill/>
        </p:spPr>
        <p:txBody>
          <a:bodyPr wrap="square">
            <a:spAutoFit/>
          </a:bodyPr>
          <a:lstStyle/>
          <a:p>
            <a:r>
              <a:rPr lang="en-US" altLang="ja-JP" dirty="0">
                <a:hlinkClick r:id="rId4"/>
              </a:rPr>
              <a:t>International Covid Summit – Home</a:t>
            </a:r>
            <a:endParaRPr lang="en-US" altLang="ja-JP" dirty="0"/>
          </a:p>
        </p:txBody>
      </p:sp>
      <p:sp>
        <p:nvSpPr>
          <p:cNvPr id="10" name="テキスト ボックス 9">
            <a:extLst>
              <a:ext uri="{FF2B5EF4-FFF2-40B4-BE49-F238E27FC236}">
                <a16:creationId xmlns:a16="http://schemas.microsoft.com/office/drawing/2014/main" id="{E4E3F38F-005C-4604-9861-EA0BEFF5D0F3}"/>
              </a:ext>
            </a:extLst>
          </p:cNvPr>
          <p:cNvSpPr txBox="1"/>
          <p:nvPr/>
        </p:nvSpPr>
        <p:spPr>
          <a:xfrm>
            <a:off x="5504447" y="6379647"/>
            <a:ext cx="6543648" cy="400110"/>
          </a:xfrm>
          <a:prstGeom prst="rect">
            <a:avLst/>
          </a:prstGeom>
          <a:noFill/>
        </p:spPr>
        <p:txBody>
          <a:bodyPr wrap="square">
            <a:spAutoFit/>
          </a:bodyPr>
          <a:lstStyle/>
          <a:p>
            <a:r>
              <a:rPr lang="en-US" altLang="ja-JP" sz="2000" dirty="0">
                <a:latin typeface="Arial Black" panose="020B0A04020102020204" pitchFamily="34" charset="0"/>
              </a:rPr>
              <a:t>https://www.internationalcovidsummit.com/</a:t>
            </a:r>
            <a:endParaRPr lang="ja-JP" altLang="en-US" sz="2000" dirty="0">
              <a:latin typeface="Arial Black" panose="020B0A04020102020204" pitchFamily="34" charset="0"/>
            </a:endParaRPr>
          </a:p>
        </p:txBody>
      </p:sp>
    </p:spTree>
    <p:extLst>
      <p:ext uri="{BB962C8B-B14F-4D97-AF65-F5344CB8AC3E}">
        <p14:creationId xmlns:p14="http://schemas.microsoft.com/office/powerpoint/2010/main" val="1571955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a:extLst>
              <a:ext uri="{FF2B5EF4-FFF2-40B4-BE49-F238E27FC236}">
                <a16:creationId xmlns:a16="http://schemas.microsoft.com/office/drawing/2014/main" id="{0A59E841-F784-AEF4-7E2D-EC15B7D12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40" y="258763"/>
            <a:ext cx="6477000" cy="6267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画像">
            <a:extLst>
              <a:ext uri="{FF2B5EF4-FFF2-40B4-BE49-F238E27FC236}">
                <a16:creationId xmlns:a16="http://schemas.microsoft.com/office/drawing/2014/main" id="{534040AC-37C0-4116-8F8C-61B02A091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073"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871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D5C1982-8C80-46C7-B2B6-345220C8F0A7}"/>
              </a:ext>
            </a:extLst>
          </p:cNvPr>
          <p:cNvPicPr>
            <a:picLocks noChangeAspect="1"/>
          </p:cNvPicPr>
          <p:nvPr/>
        </p:nvPicPr>
        <p:blipFill>
          <a:blip r:embed="rId2"/>
          <a:stretch>
            <a:fillRect/>
          </a:stretch>
        </p:blipFill>
        <p:spPr>
          <a:xfrm>
            <a:off x="1131453" y="781242"/>
            <a:ext cx="9816582" cy="5235510"/>
          </a:xfrm>
          <a:prstGeom prst="rect">
            <a:avLst/>
          </a:prstGeom>
        </p:spPr>
      </p:pic>
      <p:sp>
        <p:nvSpPr>
          <p:cNvPr id="4" name="テキスト ボックス 3">
            <a:extLst>
              <a:ext uri="{FF2B5EF4-FFF2-40B4-BE49-F238E27FC236}">
                <a16:creationId xmlns:a16="http://schemas.microsoft.com/office/drawing/2014/main" id="{285CDDD3-B254-5E6B-CCCA-0E2B68D18203}"/>
              </a:ext>
            </a:extLst>
          </p:cNvPr>
          <p:cNvSpPr txBox="1"/>
          <p:nvPr/>
        </p:nvSpPr>
        <p:spPr>
          <a:xfrm>
            <a:off x="4474233" y="6379130"/>
            <a:ext cx="3243532"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中村浩三＠三重県桑名</a:t>
            </a:r>
          </a:p>
        </p:txBody>
      </p:sp>
      <p:sp>
        <p:nvSpPr>
          <p:cNvPr id="5" name="テキスト ボックス 4">
            <a:extLst>
              <a:ext uri="{FF2B5EF4-FFF2-40B4-BE49-F238E27FC236}">
                <a16:creationId xmlns:a16="http://schemas.microsoft.com/office/drawing/2014/main" id="{F0D3847F-BBD9-1F3B-7E05-7113CC133B84}"/>
              </a:ext>
            </a:extLst>
          </p:cNvPr>
          <p:cNvSpPr txBox="1"/>
          <p:nvPr/>
        </p:nvSpPr>
        <p:spPr>
          <a:xfrm>
            <a:off x="4474233" y="196467"/>
            <a:ext cx="3243532"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免疫経</a:t>
            </a:r>
          </a:p>
        </p:txBody>
      </p:sp>
    </p:spTree>
    <p:extLst>
      <p:ext uri="{BB962C8B-B14F-4D97-AF65-F5344CB8AC3E}">
        <p14:creationId xmlns:p14="http://schemas.microsoft.com/office/powerpoint/2010/main" val="86959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3D22259-7F26-4D21-8F53-67EB18D87BDA}"/>
              </a:ext>
            </a:extLst>
          </p:cNvPr>
          <p:cNvPicPr>
            <a:picLocks noChangeAspect="1"/>
          </p:cNvPicPr>
          <p:nvPr/>
        </p:nvPicPr>
        <p:blipFill rotWithShape="1">
          <a:blip r:embed="rId2"/>
          <a:srcRect b="16357"/>
          <a:stretch/>
        </p:blipFill>
        <p:spPr>
          <a:xfrm>
            <a:off x="20" y="-22"/>
            <a:ext cx="12191977" cy="6858022"/>
          </a:xfrm>
          <a:prstGeom prst="rect">
            <a:avLst/>
          </a:prstGeom>
        </p:spPr>
      </p:pic>
      <p:sp>
        <p:nvSpPr>
          <p:cNvPr id="9" name="テキスト ボックス 8">
            <a:extLst>
              <a:ext uri="{FF2B5EF4-FFF2-40B4-BE49-F238E27FC236}">
                <a16:creationId xmlns:a16="http://schemas.microsoft.com/office/drawing/2014/main" id="{E94F2141-71E9-466C-B005-BEC09658E720}"/>
              </a:ext>
            </a:extLst>
          </p:cNvPr>
          <p:cNvSpPr txBox="1"/>
          <p:nvPr/>
        </p:nvSpPr>
        <p:spPr>
          <a:xfrm>
            <a:off x="263932" y="342900"/>
            <a:ext cx="2136367" cy="1113692"/>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ja-JP" altLang="en-US" sz="3200" dirty="0">
                <a:solidFill>
                  <a:srgbClr val="FFFFFF"/>
                </a:solidFill>
                <a:latin typeface="BIZ UDPゴシック" panose="020B0400000000000000" pitchFamily="50" charset="-128"/>
                <a:ea typeface="BIZ UDPゴシック" panose="020B0400000000000000" pitchFamily="50" charset="-128"/>
                <a:cs typeface="+mj-cs"/>
              </a:rPr>
              <a:t>胃</a:t>
            </a:r>
            <a:endParaRPr lang="en-US" altLang="ja-JP" sz="3200" dirty="0">
              <a:solidFill>
                <a:srgbClr val="FFFFFF"/>
              </a:solidFill>
              <a:latin typeface="BIZ UDPゴシック" panose="020B0400000000000000" pitchFamily="50" charset="-128"/>
              <a:ea typeface="BIZ UDPゴシック" panose="020B0400000000000000" pitchFamily="50" charset="-128"/>
              <a:cs typeface="+mj-cs"/>
            </a:endParaRPr>
          </a:p>
          <a:p>
            <a:pPr algn="ctr">
              <a:lnSpc>
                <a:spcPct val="90000"/>
              </a:lnSpc>
              <a:spcBef>
                <a:spcPct val="0"/>
              </a:spcBef>
              <a:spcAft>
                <a:spcPts val="600"/>
              </a:spcAft>
            </a:pPr>
            <a:r>
              <a:rPr kumimoji="1" lang="en-US" altLang="ja-JP" sz="3200" dirty="0">
                <a:solidFill>
                  <a:srgbClr val="FFFFFF"/>
                </a:solidFill>
                <a:latin typeface="BIZ UDPゴシック" panose="020B0400000000000000" pitchFamily="50" charset="-128"/>
                <a:ea typeface="BIZ UDPゴシック" panose="020B0400000000000000" pitchFamily="50" charset="-128"/>
                <a:cs typeface="+mj-cs"/>
              </a:rPr>
              <a:t>stomach</a:t>
            </a:r>
          </a:p>
        </p:txBody>
      </p:sp>
    </p:spTree>
    <p:extLst>
      <p:ext uri="{BB962C8B-B14F-4D97-AF65-F5344CB8AC3E}">
        <p14:creationId xmlns:p14="http://schemas.microsoft.com/office/powerpoint/2010/main" val="1664918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768747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13">
            <a:extLst>
              <a:ext uri="{FF2B5EF4-FFF2-40B4-BE49-F238E27FC236}">
                <a16:creationId xmlns:a16="http://schemas.microsoft.com/office/drawing/2014/main" id="{4F44CC43-B64F-4BCF-9E11-D238481268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1253" y="571699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a:extLst>
              <a:ext uri="{FF2B5EF4-FFF2-40B4-BE49-F238E27FC236}">
                <a16:creationId xmlns:a16="http://schemas.microsoft.com/office/drawing/2014/main" id="{599466EC-97FF-422D-948C-7D2B8BE1C442}"/>
              </a:ext>
            </a:extLst>
          </p:cNvPr>
          <p:cNvSpPr txBox="1"/>
          <p:nvPr/>
        </p:nvSpPr>
        <p:spPr>
          <a:xfrm rot="20399141">
            <a:off x="10839790" y="551956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pic>
        <p:nvPicPr>
          <p:cNvPr id="5" name="図 4" descr="QR コード&#10;&#10;自動的に生成された説明">
            <a:extLst>
              <a:ext uri="{FF2B5EF4-FFF2-40B4-BE49-F238E27FC236}">
                <a16:creationId xmlns:a16="http://schemas.microsoft.com/office/drawing/2014/main" id="{B3613B87-1B7E-4EE9-A412-E2A4B65BD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44107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A144A-495B-426C-B86D-59BD3BEDB85A}"/>
              </a:ext>
            </a:extLst>
          </p:cNvPr>
          <p:cNvSpPr txBox="1"/>
          <p:nvPr/>
        </p:nvSpPr>
        <p:spPr>
          <a:xfrm>
            <a:off x="26377" y="323850"/>
            <a:ext cx="1830998" cy="954107"/>
          </a:xfrm>
          <a:prstGeom prst="rect">
            <a:avLst/>
          </a:prstGeom>
          <a:noFill/>
        </p:spPr>
        <p:txBody>
          <a:bodyPr wrap="square" rtlCol="0">
            <a:spAutoFit/>
          </a:bodyPr>
          <a:lstStyle/>
          <a:p>
            <a:pPr algn="ctr"/>
            <a:r>
              <a:rPr lang="ja-JP" altLang="en-US" sz="2800">
                <a:latin typeface="BIZ UDPゴシック" panose="020B0400000000000000" pitchFamily="50" charset="-128"/>
                <a:ea typeface="BIZ UDPゴシック" panose="020B0400000000000000" pitchFamily="50" charset="-128"/>
              </a:rPr>
              <a:t>肝臓</a:t>
            </a:r>
            <a:endParaRPr lang="en-US" altLang="ja-JP" sz="2800">
              <a:latin typeface="BIZ UDPゴシック" panose="020B0400000000000000" pitchFamily="50" charset="-128"/>
              <a:ea typeface="BIZ UDPゴシック" panose="020B0400000000000000" pitchFamily="50" charset="-128"/>
            </a:endParaRPr>
          </a:p>
          <a:p>
            <a:pPr algn="ctr"/>
            <a:r>
              <a:rPr kumimoji="1" lang="en-US" altLang="ja-JP" sz="2800">
                <a:latin typeface="BIZ UDPゴシック" panose="020B0400000000000000" pitchFamily="50" charset="-128"/>
                <a:ea typeface="BIZ UDPゴシック" panose="020B0400000000000000" pitchFamily="50" charset="-128"/>
              </a:rPr>
              <a:t>liver</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E913AAEA-6492-4A3C-8C55-3D8AD9F15407}"/>
              </a:ext>
            </a:extLst>
          </p:cNvPr>
          <p:cNvPicPr>
            <a:picLocks noChangeAspect="1"/>
          </p:cNvPicPr>
          <p:nvPr/>
        </p:nvPicPr>
        <p:blipFill>
          <a:blip r:embed="rId2"/>
          <a:stretch>
            <a:fillRect/>
          </a:stretch>
        </p:blipFill>
        <p:spPr>
          <a:xfrm>
            <a:off x="1850132" y="1"/>
            <a:ext cx="10341864" cy="6858000"/>
          </a:xfrm>
          <a:prstGeom prst="rect">
            <a:avLst/>
          </a:prstGeom>
        </p:spPr>
      </p:pic>
    </p:spTree>
    <p:extLst>
      <p:ext uri="{BB962C8B-B14F-4D97-AF65-F5344CB8AC3E}">
        <p14:creationId xmlns:p14="http://schemas.microsoft.com/office/powerpoint/2010/main" val="315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A144A-495B-426C-B86D-59BD3BEDB85A}"/>
              </a:ext>
            </a:extLst>
          </p:cNvPr>
          <p:cNvSpPr txBox="1"/>
          <p:nvPr/>
        </p:nvSpPr>
        <p:spPr>
          <a:xfrm>
            <a:off x="26377" y="323850"/>
            <a:ext cx="1830998" cy="954107"/>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腎臓</a:t>
            </a:r>
            <a:endParaRPr lang="en-US" altLang="ja-JP" sz="2800" dirty="0">
              <a:latin typeface="BIZ UDPゴシック" panose="020B0400000000000000" pitchFamily="50" charset="-128"/>
              <a:ea typeface="BIZ UDPゴシック" panose="020B0400000000000000" pitchFamily="50" charset="-128"/>
            </a:endParaRPr>
          </a:p>
          <a:p>
            <a:pPr algn="ctr"/>
            <a:r>
              <a:rPr kumimoji="1" lang="en-US" altLang="ja-JP" sz="2800" dirty="0">
                <a:latin typeface="BIZ UDPゴシック" panose="020B0400000000000000" pitchFamily="50" charset="-128"/>
                <a:ea typeface="BIZ UDPゴシック" panose="020B0400000000000000" pitchFamily="50" charset="-128"/>
              </a:rPr>
              <a:t>kidney</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705AD7D5-73CC-4980-8ACB-D1B0C87D39D7}"/>
              </a:ext>
            </a:extLst>
          </p:cNvPr>
          <p:cNvPicPr>
            <a:picLocks noChangeAspect="1"/>
          </p:cNvPicPr>
          <p:nvPr/>
        </p:nvPicPr>
        <p:blipFill>
          <a:blip r:embed="rId2"/>
          <a:stretch>
            <a:fillRect/>
          </a:stretch>
        </p:blipFill>
        <p:spPr>
          <a:xfrm>
            <a:off x="1857375" y="1"/>
            <a:ext cx="10335296" cy="6858000"/>
          </a:xfrm>
          <a:prstGeom prst="rect">
            <a:avLst/>
          </a:prstGeom>
        </p:spPr>
      </p:pic>
    </p:spTree>
    <p:extLst>
      <p:ext uri="{BB962C8B-B14F-4D97-AF65-F5344CB8AC3E}">
        <p14:creationId xmlns:p14="http://schemas.microsoft.com/office/powerpoint/2010/main" val="253798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A144A-495B-426C-B86D-59BD3BEDB85A}"/>
              </a:ext>
            </a:extLst>
          </p:cNvPr>
          <p:cNvSpPr txBox="1"/>
          <p:nvPr/>
        </p:nvSpPr>
        <p:spPr>
          <a:xfrm>
            <a:off x="0" y="323850"/>
            <a:ext cx="1857375" cy="830997"/>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十二指腸</a:t>
            </a:r>
            <a:endParaRPr lang="en-US" altLang="ja-JP" sz="2800" dirty="0">
              <a:latin typeface="BIZ UDPゴシック" panose="020B0400000000000000" pitchFamily="50" charset="-128"/>
              <a:ea typeface="BIZ UDPゴシック" panose="020B0400000000000000" pitchFamily="50" charset="-128"/>
            </a:endParaRPr>
          </a:p>
          <a:p>
            <a:pPr algn="ctr"/>
            <a:r>
              <a:rPr kumimoji="1" lang="en-US" altLang="ja-JP" sz="2000" dirty="0">
                <a:latin typeface="BIZ UDPゴシック" panose="020B0400000000000000" pitchFamily="50" charset="-128"/>
                <a:ea typeface="BIZ UDPゴシック" panose="020B0400000000000000" pitchFamily="50" charset="-128"/>
              </a:rPr>
              <a:t>duodenum</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9DBCBB83-0DF3-4796-9B37-7BA3FF719E71}"/>
              </a:ext>
            </a:extLst>
          </p:cNvPr>
          <p:cNvPicPr>
            <a:picLocks noChangeAspect="1"/>
          </p:cNvPicPr>
          <p:nvPr/>
        </p:nvPicPr>
        <p:blipFill>
          <a:blip r:embed="rId2"/>
          <a:stretch>
            <a:fillRect/>
          </a:stretch>
        </p:blipFill>
        <p:spPr>
          <a:xfrm>
            <a:off x="1844184" y="1"/>
            <a:ext cx="10349095" cy="6858000"/>
          </a:xfrm>
          <a:prstGeom prst="rect">
            <a:avLst/>
          </a:prstGeom>
        </p:spPr>
      </p:pic>
    </p:spTree>
    <p:extLst>
      <p:ext uri="{BB962C8B-B14F-4D97-AF65-F5344CB8AC3E}">
        <p14:creationId xmlns:p14="http://schemas.microsoft.com/office/powerpoint/2010/main" val="340855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2058A5D1-51D0-448B-A09E-46F6A5ACC8BC}"/>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lang="ja-JP" altLang="en-US" sz="2400" dirty="0">
                <a:solidFill>
                  <a:srgbClr val="FFC000"/>
                </a:solidFill>
                <a:latin typeface="BIZ UDPゴシック" panose="020B0400000000000000" pitchFamily="50" charset="-128"/>
                <a:ea typeface="BIZ UDPゴシック" panose="020B0400000000000000" pitchFamily="50" charset="-128"/>
              </a:rPr>
              <a:t>ｍ</a:t>
            </a:r>
            <a:r>
              <a:rPr lang="en-US" altLang="ja-JP" sz="2400" dirty="0">
                <a:solidFill>
                  <a:srgbClr val="FFC000"/>
                </a:solidFill>
                <a:latin typeface="BIZ UDPゴシック" panose="020B0400000000000000" pitchFamily="50" charset="-128"/>
                <a:ea typeface="BIZ UDPゴシック" panose="020B0400000000000000" pitchFamily="50" charset="-128"/>
              </a:rPr>
              <a:t>RNA</a:t>
            </a:r>
            <a:r>
              <a:rPr lang="ja-JP" altLang="en-US" sz="2400" dirty="0">
                <a:solidFill>
                  <a:srgbClr val="FFC000"/>
                </a:solidFill>
                <a:latin typeface="BIZ UDPゴシック" panose="020B0400000000000000" pitchFamily="50" charset="-128"/>
                <a:ea typeface="BIZ UDPゴシック" panose="020B0400000000000000" pitchFamily="50" charset="-128"/>
              </a:rPr>
              <a:t>医薬にる</a:t>
            </a:r>
            <a:r>
              <a:rPr lang="en-US" altLang="ja-JP" sz="2400" dirty="0">
                <a:solidFill>
                  <a:srgbClr val="FFC000"/>
                </a:solidFill>
                <a:latin typeface="BIZ UDPゴシック" panose="020B0400000000000000" pitchFamily="50" charset="-128"/>
                <a:ea typeface="BIZ UDPゴシック" panose="020B0400000000000000" pitchFamily="50" charset="-128"/>
              </a:rPr>
              <a:t>IgG4</a:t>
            </a:r>
            <a:r>
              <a:rPr lang="ja-JP" altLang="en-US" sz="2400" dirty="0">
                <a:solidFill>
                  <a:srgbClr val="FFC000"/>
                </a:solidFill>
                <a:latin typeface="BIZ UDPゴシック" panose="020B0400000000000000" pitchFamily="50" charset="-128"/>
                <a:ea typeface="BIZ UDPゴシック" panose="020B0400000000000000" pitchFamily="50" charset="-128"/>
              </a:rPr>
              <a:t>抗体への免疫転換</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pic>
        <p:nvPicPr>
          <p:cNvPr id="1028" name="Picture 4" descr="IgG4関連疾患に包括される病態">
            <a:extLst>
              <a:ext uri="{FF2B5EF4-FFF2-40B4-BE49-F238E27FC236}">
                <a16:creationId xmlns:a16="http://schemas.microsoft.com/office/drawing/2014/main" id="{6F5ACF65-1042-4014-ABAE-049016D87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34246"/>
            <a:ext cx="7620000" cy="481012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B2039E7-A5FE-46B1-B17C-B91D545FEB72}"/>
              </a:ext>
            </a:extLst>
          </p:cNvPr>
          <p:cNvSpPr txBox="1"/>
          <p:nvPr/>
        </p:nvSpPr>
        <p:spPr>
          <a:xfrm>
            <a:off x="644768" y="1922584"/>
            <a:ext cx="3598985"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ｍ</a:t>
            </a:r>
            <a:r>
              <a:rPr kumimoji="1" lang="en-US" altLang="ja-JP" sz="2400" dirty="0">
                <a:latin typeface="BIZ UDPゴシック" panose="020B0400000000000000" pitchFamily="50" charset="-128"/>
                <a:ea typeface="BIZ UDPゴシック" panose="020B0400000000000000" pitchFamily="50" charset="-128"/>
              </a:rPr>
              <a:t>RNA</a:t>
            </a:r>
            <a:r>
              <a:rPr kumimoji="1" lang="ja-JP" altLang="en-US" sz="2400" dirty="0">
                <a:latin typeface="BIZ UDPゴシック" panose="020B0400000000000000" pitchFamily="50" charset="-128"/>
                <a:ea typeface="BIZ UDPゴシック" panose="020B0400000000000000" pitchFamily="50" charset="-128"/>
              </a:rPr>
              <a:t>シュードウリジン</a:t>
            </a:r>
          </a:p>
        </p:txBody>
      </p:sp>
      <p:sp>
        <p:nvSpPr>
          <p:cNvPr id="6" name="矢印: 下 5">
            <a:extLst>
              <a:ext uri="{FF2B5EF4-FFF2-40B4-BE49-F238E27FC236}">
                <a16:creationId xmlns:a16="http://schemas.microsoft.com/office/drawing/2014/main" id="{7A45864B-CA94-4212-9869-F58832BD724C}"/>
              </a:ext>
            </a:extLst>
          </p:cNvPr>
          <p:cNvSpPr/>
          <p:nvPr/>
        </p:nvSpPr>
        <p:spPr>
          <a:xfrm>
            <a:off x="2009775" y="2533650"/>
            <a:ext cx="752475"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88FF798-DECD-446F-9098-D2997C2DE2FD}"/>
              </a:ext>
            </a:extLst>
          </p:cNvPr>
          <p:cNvSpPr txBox="1"/>
          <p:nvPr/>
        </p:nvSpPr>
        <p:spPr>
          <a:xfrm>
            <a:off x="586519" y="3144716"/>
            <a:ext cx="3598985" cy="461665"/>
          </a:xfrm>
          <a:prstGeom prst="rect">
            <a:avLst/>
          </a:prstGeom>
          <a:noFill/>
        </p:spPr>
        <p:txBody>
          <a:bodyPr wrap="square" rtlCol="0">
            <a:spAutoFit/>
          </a:bodyPr>
          <a:lstStyle/>
          <a:p>
            <a:pPr algn="ctr"/>
            <a:r>
              <a:rPr kumimoji="1" lang="en-US" altLang="ja-JP" sz="2400" dirty="0">
                <a:latin typeface="BIZ UDPゴシック" panose="020B0400000000000000" pitchFamily="50" charset="-128"/>
                <a:ea typeface="BIZ UDPゴシック" panose="020B0400000000000000" pitchFamily="50" charset="-128"/>
              </a:rPr>
              <a:t>Treg</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7" name="矢印: 下 26">
            <a:extLst>
              <a:ext uri="{FF2B5EF4-FFF2-40B4-BE49-F238E27FC236}">
                <a16:creationId xmlns:a16="http://schemas.microsoft.com/office/drawing/2014/main" id="{17857F4A-15E8-4E5B-84BE-8832D143547D}"/>
              </a:ext>
            </a:extLst>
          </p:cNvPr>
          <p:cNvSpPr/>
          <p:nvPr/>
        </p:nvSpPr>
        <p:spPr>
          <a:xfrm>
            <a:off x="2009773" y="3755782"/>
            <a:ext cx="752475"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F01ED852-4455-4EAD-9109-F65E6BFA334D}"/>
              </a:ext>
            </a:extLst>
          </p:cNvPr>
          <p:cNvSpPr txBox="1"/>
          <p:nvPr/>
        </p:nvSpPr>
        <p:spPr>
          <a:xfrm>
            <a:off x="1523080" y="4333919"/>
            <a:ext cx="1699479" cy="461665"/>
          </a:xfrm>
          <a:prstGeom prst="rect">
            <a:avLst/>
          </a:prstGeom>
          <a:noFill/>
        </p:spPr>
        <p:txBody>
          <a:bodyPr wrap="square" rtlCol="0">
            <a:spAutoFit/>
          </a:bodyPr>
          <a:lstStyle/>
          <a:p>
            <a:pPr algn="ctr"/>
            <a:r>
              <a:rPr kumimoji="1" lang="en-US" altLang="ja-JP" sz="2400" dirty="0">
                <a:latin typeface="BIZ UDPゴシック" panose="020B0400000000000000" pitchFamily="50" charset="-128"/>
                <a:ea typeface="BIZ UDPゴシック" panose="020B0400000000000000" pitchFamily="50" charset="-128"/>
              </a:rPr>
              <a:t>IgG</a:t>
            </a:r>
            <a:r>
              <a:rPr kumimoji="1" lang="ja-JP" altLang="en-US" sz="2400" dirty="0">
                <a:latin typeface="BIZ UDPゴシック" panose="020B0400000000000000" pitchFamily="50" charset="-128"/>
                <a:ea typeface="BIZ UDPゴシック" panose="020B0400000000000000" pitchFamily="50" charset="-128"/>
              </a:rPr>
              <a:t>４</a:t>
            </a:r>
          </a:p>
        </p:txBody>
      </p:sp>
      <p:sp>
        <p:nvSpPr>
          <p:cNvPr id="29" name="矢印: 下 28">
            <a:extLst>
              <a:ext uri="{FF2B5EF4-FFF2-40B4-BE49-F238E27FC236}">
                <a16:creationId xmlns:a16="http://schemas.microsoft.com/office/drawing/2014/main" id="{87555804-852F-4213-8359-C2EE02C8FDE7}"/>
              </a:ext>
            </a:extLst>
          </p:cNvPr>
          <p:cNvSpPr/>
          <p:nvPr/>
        </p:nvSpPr>
        <p:spPr>
          <a:xfrm>
            <a:off x="1996583" y="4970356"/>
            <a:ext cx="752475"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E7C5514-FDFD-4F17-B066-D5BE01ABCC1A}"/>
              </a:ext>
            </a:extLst>
          </p:cNvPr>
          <p:cNvSpPr txBox="1"/>
          <p:nvPr/>
        </p:nvSpPr>
        <p:spPr>
          <a:xfrm>
            <a:off x="991148" y="5432021"/>
            <a:ext cx="2789724" cy="707886"/>
          </a:xfrm>
          <a:prstGeom prst="rect">
            <a:avLst/>
          </a:prstGeom>
          <a:noFill/>
        </p:spPr>
        <p:txBody>
          <a:bodyPr wrap="square" rtlCol="0">
            <a:spAutoFit/>
          </a:bodyPr>
          <a:lstStyle/>
          <a:p>
            <a:pPr algn="ctr"/>
            <a:r>
              <a:rPr kumimoji="1" lang="ja-JP" altLang="en-US" sz="4000" b="1" dirty="0">
                <a:latin typeface="BIZ UDPゴシック" panose="020B0400000000000000" pitchFamily="50" charset="-128"/>
                <a:ea typeface="BIZ UDPゴシック" panose="020B0400000000000000" pitchFamily="50" charset="-128"/>
              </a:rPr>
              <a:t>免疫抑制</a:t>
            </a:r>
          </a:p>
        </p:txBody>
      </p:sp>
      <p:sp>
        <p:nvSpPr>
          <p:cNvPr id="39" name="テキスト ボックス 38">
            <a:extLst>
              <a:ext uri="{FF2B5EF4-FFF2-40B4-BE49-F238E27FC236}">
                <a16:creationId xmlns:a16="http://schemas.microsoft.com/office/drawing/2014/main" id="{FF7F9EE0-1553-45E7-9B68-B79160327090}"/>
              </a:ext>
            </a:extLst>
          </p:cNvPr>
          <p:cNvSpPr txBox="1"/>
          <p:nvPr/>
        </p:nvSpPr>
        <p:spPr>
          <a:xfrm>
            <a:off x="3344008" y="4149252"/>
            <a:ext cx="1508981" cy="830997"/>
          </a:xfrm>
          <a:prstGeom prst="rect">
            <a:avLst/>
          </a:prstGeom>
          <a:noFill/>
        </p:spPr>
        <p:txBody>
          <a:bodyPr wrap="square" rtlCol="0">
            <a:spAutoFit/>
          </a:bodyPr>
          <a:lstStyle/>
          <a:p>
            <a:pPr algn="ctr"/>
            <a:r>
              <a:rPr kumimoji="1" lang="en-US" altLang="ja-JP" sz="2400" dirty="0">
                <a:latin typeface="BIZ UDPゴシック" panose="020B0400000000000000" pitchFamily="50" charset="-128"/>
                <a:ea typeface="BIZ UDPゴシック" panose="020B0400000000000000" pitchFamily="50" charset="-128"/>
              </a:rPr>
              <a:t>IgG</a:t>
            </a:r>
            <a:r>
              <a:rPr lang="ja-JP" altLang="en-US" sz="2400" dirty="0">
                <a:latin typeface="BIZ UDPゴシック" panose="020B0400000000000000" pitchFamily="50" charset="-128"/>
                <a:ea typeface="BIZ UDPゴシック" panose="020B0400000000000000" pitchFamily="50" charset="-128"/>
              </a:rPr>
              <a:t>１</a:t>
            </a:r>
            <a:endParaRPr lang="en-US" altLang="ja-JP" sz="2400" dirty="0">
              <a:latin typeface="BIZ UDPゴシック" panose="020B0400000000000000" pitchFamily="50" charset="-128"/>
              <a:ea typeface="BIZ UDPゴシック" panose="020B0400000000000000" pitchFamily="50" charset="-128"/>
            </a:endParaRPr>
          </a:p>
          <a:p>
            <a:pPr algn="ctr"/>
            <a:r>
              <a:rPr kumimoji="1" lang="en-US" altLang="ja-JP" sz="2400" dirty="0">
                <a:latin typeface="BIZ UDPゴシック" panose="020B0400000000000000" pitchFamily="50" charset="-128"/>
                <a:ea typeface="BIZ UDPゴシック" panose="020B0400000000000000" pitchFamily="50" charset="-128"/>
              </a:rPr>
              <a:t>IgG3</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矢印: 右 7">
            <a:extLst>
              <a:ext uri="{FF2B5EF4-FFF2-40B4-BE49-F238E27FC236}">
                <a16:creationId xmlns:a16="http://schemas.microsoft.com/office/drawing/2014/main" id="{EA9F5F3B-5706-458F-A301-0CE606871F00}"/>
              </a:ext>
            </a:extLst>
          </p:cNvPr>
          <p:cNvSpPr/>
          <p:nvPr/>
        </p:nvSpPr>
        <p:spPr>
          <a:xfrm rot="10800000">
            <a:off x="2847975" y="4366847"/>
            <a:ext cx="761080" cy="41092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8087736-979E-40CC-8A9F-A262978BA2AE}"/>
              </a:ext>
            </a:extLst>
          </p:cNvPr>
          <p:cNvSpPr txBox="1"/>
          <p:nvPr/>
        </p:nvSpPr>
        <p:spPr>
          <a:xfrm rot="20253732">
            <a:off x="493819" y="4420732"/>
            <a:ext cx="1389356" cy="477054"/>
          </a:xfrm>
          <a:prstGeom prst="rect">
            <a:avLst/>
          </a:prstGeom>
          <a:solidFill>
            <a:schemeClr val="accent4">
              <a:lumMod val="60000"/>
              <a:lumOff val="40000"/>
            </a:schemeClr>
          </a:solid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無効抗体</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100" dirty="0">
                <a:latin typeface="BIZ UDPゴシック" panose="020B0400000000000000" pitchFamily="50" charset="-128"/>
                <a:ea typeface="BIZ UDPゴシック" panose="020B0400000000000000" pitchFamily="50" charset="-128"/>
              </a:rPr>
              <a:t>ウィルス排除せず</a:t>
            </a:r>
            <a:endParaRPr kumimoji="1"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42977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3B29D11-29FC-D1E2-309B-1E02D1AB7633}"/>
              </a:ext>
            </a:extLst>
          </p:cNvPr>
          <p:cNvPicPr>
            <a:picLocks noChangeAspect="1"/>
          </p:cNvPicPr>
          <p:nvPr/>
        </p:nvPicPr>
        <p:blipFill>
          <a:blip r:embed="rId2"/>
          <a:stretch>
            <a:fillRect/>
          </a:stretch>
        </p:blipFill>
        <p:spPr>
          <a:xfrm>
            <a:off x="1669979" y="190219"/>
            <a:ext cx="7498730" cy="6477561"/>
          </a:xfrm>
          <a:prstGeom prst="rect">
            <a:avLst/>
          </a:prstGeom>
        </p:spPr>
      </p:pic>
      <p:sp>
        <p:nvSpPr>
          <p:cNvPr id="6" name="テキスト ボックス 5">
            <a:extLst>
              <a:ext uri="{FF2B5EF4-FFF2-40B4-BE49-F238E27FC236}">
                <a16:creationId xmlns:a16="http://schemas.microsoft.com/office/drawing/2014/main" id="{75B961E1-A781-8098-4108-FA3F28B72AC4}"/>
              </a:ext>
            </a:extLst>
          </p:cNvPr>
          <p:cNvSpPr txBox="1"/>
          <p:nvPr/>
        </p:nvSpPr>
        <p:spPr>
          <a:xfrm rot="19521655">
            <a:off x="7797570" y="5153929"/>
            <a:ext cx="4725785" cy="307777"/>
          </a:xfrm>
          <a:prstGeom prst="rect">
            <a:avLst/>
          </a:prstGeom>
          <a:noFill/>
        </p:spPr>
        <p:txBody>
          <a:bodyPr wrap="square">
            <a:spAutoFit/>
          </a:bodyPr>
          <a:lstStyle/>
          <a:p>
            <a:pPr algn="ctr"/>
            <a:r>
              <a:rPr lang="en-US" altLang="ja-JP" sz="1400" dirty="0">
                <a:latin typeface="Amasis MT Pro Black" panose="02040A04050005020304" pitchFamily="18" charset="0"/>
              </a:rPr>
              <a:t>https://rkb.jp/contents/202306/202306066336/</a:t>
            </a:r>
            <a:endParaRPr lang="ja-JP" altLang="en-US" sz="1400" dirty="0">
              <a:latin typeface="Amasis MT Pro Black" panose="02040A04050005020304" pitchFamily="18" charset="0"/>
            </a:endParaRPr>
          </a:p>
        </p:txBody>
      </p:sp>
    </p:spTree>
    <p:extLst>
      <p:ext uri="{BB962C8B-B14F-4D97-AF65-F5344CB8AC3E}">
        <p14:creationId xmlns:p14="http://schemas.microsoft.com/office/powerpoint/2010/main" val="345689350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33608</TotalTime>
  <Words>1964</Words>
  <Application>Microsoft Office PowerPoint</Application>
  <PresentationFormat>ワイド画面</PresentationFormat>
  <Paragraphs>292</Paragraphs>
  <Slides>41</Slides>
  <Notes>4</Notes>
  <HiddenSlides>0</HiddenSlides>
  <MMClips>0</MMClips>
  <ScaleCrop>false</ScaleCrop>
  <HeadingPairs>
    <vt:vector size="6" baseType="variant">
      <vt:variant>
        <vt:lpstr>使用されているフォント</vt:lpstr>
      </vt:variant>
      <vt:variant>
        <vt:i4>18</vt:i4>
      </vt:variant>
      <vt:variant>
        <vt:lpstr>テーマ</vt:lpstr>
      </vt:variant>
      <vt:variant>
        <vt:i4>1</vt:i4>
      </vt:variant>
      <vt:variant>
        <vt:lpstr>スライド タイトル</vt:lpstr>
      </vt:variant>
      <vt:variant>
        <vt:i4>41</vt:i4>
      </vt:variant>
    </vt:vector>
  </HeadingPairs>
  <TitlesOfParts>
    <vt:vector size="60" baseType="lpstr">
      <vt:lpstr>BIZ UDPゴシック</vt:lpstr>
      <vt:lpstr>BIZ UDP明朝 Medium</vt:lpstr>
      <vt:lpstr>BIZ UDゴシック</vt:lpstr>
      <vt:lpstr>HYHeadLine-Medium</vt:lpstr>
      <vt:lpstr>Malgun Gothic</vt:lpstr>
      <vt:lpstr>Meiryo UI</vt:lpstr>
      <vt:lpstr>UD デジタル 教科書体 NK-B</vt:lpstr>
      <vt:lpstr>UD デジタル 教科書体 NK-B</vt:lpstr>
      <vt:lpstr>UD Digi Kyokasho NP-B</vt:lpstr>
      <vt:lpstr>var(--font_family_headings, var(--font_family_headings_preset, 'SF Compact Display', -apple-system, BlinkMacSystemFont, 'Segoe UI', Roboto, Helvetica, Arial, sans-serif, 'Apple Color Emoji', 'Segoe UI Emoji', 'Segoe UI Symbol'))</vt:lpstr>
      <vt:lpstr>游ゴシック</vt:lpstr>
      <vt:lpstr>游ゴシック Light</vt:lpstr>
      <vt:lpstr>Amasis MT Pro Black</vt:lpstr>
      <vt:lpstr>Arial</vt:lpstr>
      <vt:lpstr>Arial Black</vt:lpstr>
      <vt:lpstr>Arial Rounded MT Bold</vt:lpstr>
      <vt:lpstr>Congenial Black</vt:lpstr>
      <vt:lpstr>Open Sans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mRNAの発現コードの構成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裕 阿部</cp:lastModifiedBy>
  <cp:revision>96</cp:revision>
  <dcterms:created xsi:type="dcterms:W3CDTF">2023-03-29T00:02:56Z</dcterms:created>
  <dcterms:modified xsi:type="dcterms:W3CDTF">2024-04-21T07:58:12Z</dcterms:modified>
</cp:coreProperties>
</file>